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4" r:id="rId2"/>
    <p:sldId id="293" r:id="rId3"/>
    <p:sldId id="287" r:id="rId4"/>
    <p:sldId id="288" r:id="rId5"/>
    <p:sldId id="289" r:id="rId6"/>
    <p:sldId id="295" r:id="rId7"/>
    <p:sldId id="290" r:id="rId8"/>
    <p:sldId id="296" r:id="rId9"/>
    <p:sldId id="291" r:id="rId10"/>
    <p:sldId id="292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29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09A73-F0C9-4286-89B0-772290C7B97A}" type="datetimeFigureOut">
              <a:rPr lang="en-GB" smtClean="0"/>
              <a:pPr/>
              <a:t>24/04/2017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5C37B-9DDF-47E7-93CC-EEBEBB16510B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238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 descr="mappemonde-rouge-pale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0"/>
            <a:ext cx="3500437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 descr="logo_Gret_vFr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731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8" descr="slogan-Gret-roug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6219825"/>
            <a:ext cx="80962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57224" y="2387603"/>
            <a:ext cx="7429552" cy="1470025"/>
          </a:xfrm>
          <a:solidFill>
            <a:srgbClr val="AFB782">
              <a:alpha val="88000"/>
            </a:srgbClr>
          </a:solidFill>
        </p:spPr>
        <p:txBody>
          <a:bodyPr/>
          <a:lstStyle>
            <a:lvl1pPr>
              <a:defRPr b="1" baseline="0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7224" y="4100514"/>
            <a:ext cx="7429552" cy="900122"/>
          </a:xfrm>
          <a:solidFill>
            <a:srgbClr val="C1AFB8">
              <a:alpha val="75000"/>
            </a:srgbClr>
          </a:solidFill>
        </p:spPr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fr-FR" sz="2400" b="1" kern="1200" baseline="0" dirty="0" smtClean="0">
                <a:solidFill>
                  <a:srgbClr val="CF13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29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 userDrawn="1"/>
        </p:nvCxnSpPr>
        <p:spPr>
          <a:xfrm rot="5400000">
            <a:off x="393700" y="1749425"/>
            <a:ext cx="357188" cy="1588"/>
          </a:xfrm>
          <a:prstGeom prst="line">
            <a:avLst/>
          </a:prstGeom>
          <a:ln w="25400" cmpd="sng">
            <a:solidFill>
              <a:srgbClr val="C1AFB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7" descr="frise_photo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4838"/>
            <a:ext cx="735013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4348" y="0"/>
            <a:ext cx="8429652" cy="1426920"/>
          </a:xfrm>
          <a:solidFill>
            <a:srgbClr val="E6442E"/>
          </a:solidFill>
        </p:spPr>
        <p:txBody>
          <a:bodyPr lIns="36000" tIns="36000" rIns="36000" bIns="36000">
            <a:spAutoFit/>
          </a:bodyPr>
          <a:lstStyle>
            <a:lvl1pPr>
              <a:defRPr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4348" y="1571612"/>
            <a:ext cx="8429652" cy="5286388"/>
          </a:xfrm>
        </p:spPr>
        <p:txBody>
          <a:bodyPr/>
          <a:lstStyle>
            <a:lvl1pPr marL="0" indent="0">
              <a:buClr>
                <a:srgbClr val="CF1332"/>
              </a:buClr>
              <a:buFontTx/>
              <a:buNone/>
              <a:defRPr sz="3200">
                <a:solidFill>
                  <a:srgbClr val="C00000"/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rgbClr val="E6442E"/>
              </a:buClr>
              <a:buFont typeface="Arial" pitchFamily="34" charset="0"/>
              <a:buChar char="•"/>
              <a:defRPr sz="2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rgbClr val="E6442E"/>
              </a:buClr>
              <a:buFont typeface="Arial" pitchFamily="34" charset="0"/>
              <a:buChar char="&gt;"/>
              <a:defRPr sz="1600" b="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rgbClr val="B80A39"/>
              </a:buClr>
              <a:buFont typeface="Arial" pitchFamily="34" charset="0"/>
              <a:buChar char="&gt;"/>
              <a:defRPr sz="1200" b="1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0" y="1571625"/>
            <a:ext cx="571500" cy="357188"/>
          </a:xfrm>
        </p:spPr>
        <p:txBody>
          <a:bodyPr/>
          <a:lstStyle>
            <a:lvl1pPr>
              <a:defRPr sz="1400" b="1">
                <a:solidFill>
                  <a:srgbClr val="E6442E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9772C32D-AE76-4534-8A53-D4AAE74A3AE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14375" y="6500813"/>
            <a:ext cx="8215313" cy="292100"/>
          </a:xfrm>
        </p:spPr>
        <p:txBody>
          <a:bodyPr/>
          <a:lstStyle>
            <a:lvl1pPr>
              <a:defRPr i="1">
                <a:solidFill>
                  <a:srgbClr val="B80A39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fr-FR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221222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 rot="5400000">
            <a:off x="393700" y="1749425"/>
            <a:ext cx="357188" cy="1588"/>
          </a:xfrm>
          <a:prstGeom prst="line">
            <a:avLst/>
          </a:prstGeom>
          <a:ln w="25400" cmpd="sng">
            <a:solidFill>
              <a:srgbClr val="C1AFB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7" descr="frise_photo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4838"/>
            <a:ext cx="735013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14348" y="1600200"/>
            <a:ext cx="4038600" cy="4525963"/>
          </a:xfrm>
        </p:spPr>
        <p:txBody>
          <a:bodyPr/>
          <a:lstStyle>
            <a:lvl1pPr marL="0" indent="0">
              <a:buFontTx/>
              <a:buNone/>
              <a:defRPr sz="2800" b="0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rgbClr val="E6442E"/>
              </a:buClr>
              <a:buFont typeface="Arial" pitchFamily="34" charset="0"/>
              <a:buChar char="•"/>
              <a:defRPr sz="2400"/>
            </a:lvl2pPr>
            <a:lvl3pPr>
              <a:buClr>
                <a:srgbClr val="E6442E"/>
              </a:buClr>
              <a:buFont typeface="Calibri" pitchFamily="34" charset="0"/>
              <a:buChar char="&gt;"/>
              <a:defRPr sz="1600" i="1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05348" y="1600200"/>
            <a:ext cx="4038600" cy="4525963"/>
          </a:xfrm>
        </p:spPr>
        <p:txBody>
          <a:bodyPr/>
          <a:lstStyle>
            <a:lvl1pPr marL="0" indent="0">
              <a:buFontTx/>
              <a:buNone/>
              <a:defRPr sz="2800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rgbClr val="E6442E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Clr>
                <a:srgbClr val="E6442E"/>
              </a:buClr>
              <a:buFont typeface="Calibri" pitchFamily="34" charset="0"/>
              <a:buChar char="&gt;"/>
              <a:defRPr sz="1600" i="1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714348" y="0"/>
            <a:ext cx="8429652" cy="1426920"/>
          </a:xfrm>
          <a:solidFill>
            <a:srgbClr val="E6442E"/>
          </a:solidFill>
        </p:spPr>
        <p:txBody>
          <a:bodyPr lIns="36000" tIns="36000" rIns="36000" bIns="36000">
            <a:spAutoFit/>
          </a:bodyPr>
          <a:lstStyle>
            <a:lvl1pPr>
              <a:defRPr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0"/>
          </p:nvPr>
        </p:nvSpPr>
        <p:spPr>
          <a:xfrm>
            <a:off x="714375" y="6500813"/>
            <a:ext cx="8215313" cy="292100"/>
          </a:xfrm>
        </p:spPr>
        <p:txBody>
          <a:bodyPr/>
          <a:lstStyle>
            <a:lvl1pPr>
              <a:defRPr i="1">
                <a:solidFill>
                  <a:srgbClr val="B80A39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fr-FR"/>
              <a:t>Pied de page</a:t>
            </a: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0" y="1571625"/>
            <a:ext cx="571500" cy="357188"/>
          </a:xfrm>
        </p:spPr>
        <p:txBody>
          <a:bodyPr/>
          <a:lstStyle>
            <a:lvl1pPr>
              <a:defRPr sz="1400" b="1">
                <a:solidFill>
                  <a:srgbClr val="E6442E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BCC7F65B-58B8-4C39-A642-58D381329A2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57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 rot="5400000">
            <a:off x="393700" y="1749425"/>
            <a:ext cx="357188" cy="1588"/>
          </a:xfrm>
          <a:prstGeom prst="line">
            <a:avLst/>
          </a:prstGeom>
          <a:ln w="25400" cmpd="sng">
            <a:solidFill>
              <a:srgbClr val="C1AFB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7" descr="frise_photos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4838"/>
            <a:ext cx="735013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14348" y="1600200"/>
            <a:ext cx="4038600" cy="4525963"/>
          </a:xfrm>
        </p:spPr>
        <p:txBody>
          <a:bodyPr/>
          <a:lstStyle>
            <a:lvl1pPr marL="0" indent="0">
              <a:buFontTx/>
              <a:buNone/>
              <a:defRPr sz="2800" b="0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rgbClr val="E6442E"/>
              </a:buClr>
              <a:buFont typeface="Arial" pitchFamily="34" charset="0"/>
              <a:buChar char="•"/>
              <a:defRPr sz="2400"/>
            </a:lvl2pPr>
            <a:lvl3pPr>
              <a:buClr>
                <a:srgbClr val="E6442E"/>
              </a:buClr>
              <a:buFont typeface="Calibri" pitchFamily="34" charset="0"/>
              <a:buChar char="&gt;"/>
              <a:defRPr sz="1600" i="1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05348" y="1600200"/>
            <a:ext cx="4038600" cy="4525963"/>
          </a:xfrm>
          <a:solidFill>
            <a:srgbClr val="C1AFB8"/>
          </a:solidFill>
          <a:ln w="25400" cmpd="sng">
            <a:solidFill>
              <a:srgbClr val="B80A39"/>
            </a:solidFill>
            <a:prstDash val="sysDot"/>
          </a:ln>
        </p:spPr>
        <p:txBody>
          <a:bodyPr lIns="180000" tIns="108000" rIns="180000" bIns="108000"/>
          <a:lstStyle>
            <a:lvl1pPr marL="0" indent="0" algn="ctr">
              <a:buFontTx/>
              <a:buNone/>
              <a:defRPr sz="2000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rgbClr val="E6442E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230400" indent="-230400">
              <a:buClr>
                <a:srgbClr val="E6442E"/>
              </a:buClr>
              <a:buFont typeface="Calibri" pitchFamily="34" charset="0"/>
              <a:buChar char="&gt;"/>
              <a:defRPr sz="1600" i="1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714348" y="0"/>
            <a:ext cx="8429652" cy="1426920"/>
          </a:xfrm>
          <a:solidFill>
            <a:srgbClr val="E6442E"/>
          </a:solidFill>
        </p:spPr>
        <p:txBody>
          <a:bodyPr lIns="36000" tIns="36000" rIns="36000" bIns="36000">
            <a:spAutoFit/>
          </a:bodyPr>
          <a:lstStyle>
            <a:lvl1pPr>
              <a:defRPr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0"/>
          </p:nvPr>
        </p:nvSpPr>
        <p:spPr>
          <a:xfrm>
            <a:off x="714375" y="6500813"/>
            <a:ext cx="8215313" cy="292100"/>
          </a:xfrm>
        </p:spPr>
        <p:txBody>
          <a:bodyPr/>
          <a:lstStyle>
            <a:lvl1pPr>
              <a:defRPr i="1">
                <a:solidFill>
                  <a:srgbClr val="B80A39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fr-FR"/>
              <a:t>Pied de page</a:t>
            </a: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0" y="1571625"/>
            <a:ext cx="571500" cy="357188"/>
          </a:xfrm>
        </p:spPr>
        <p:txBody>
          <a:bodyPr/>
          <a:lstStyle>
            <a:lvl1pPr>
              <a:defRPr sz="1400" b="1">
                <a:solidFill>
                  <a:srgbClr val="E6442E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8447841D-27F1-47A7-A366-DB68F708DCB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081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 descr="mappemonde-rouge-pale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0"/>
            <a:ext cx="3500437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3000364" y="2387603"/>
            <a:ext cx="5286412" cy="1470025"/>
          </a:xfrm>
          <a:solidFill>
            <a:srgbClr val="AFB782">
              <a:alpha val="88000"/>
            </a:srgbClr>
          </a:solidFill>
        </p:spPr>
        <p:txBody>
          <a:bodyPr/>
          <a:lstStyle>
            <a:lvl1pPr>
              <a:defRPr sz="3400" b="1" baseline="0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10" name="Sous-titre 2"/>
          <p:cNvSpPr>
            <a:spLocks noGrp="1"/>
          </p:cNvSpPr>
          <p:nvPr>
            <p:ph type="subTitle" idx="1"/>
          </p:nvPr>
        </p:nvSpPr>
        <p:spPr>
          <a:xfrm>
            <a:off x="3000364" y="4100514"/>
            <a:ext cx="5286412" cy="900122"/>
          </a:xfrm>
          <a:solidFill>
            <a:srgbClr val="C1AFB8">
              <a:alpha val="75000"/>
            </a:srgbClr>
          </a:solidFill>
        </p:spPr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fr-FR" sz="1400" b="1" kern="1200" baseline="0" dirty="0" smtClean="0">
                <a:solidFill>
                  <a:srgbClr val="CF13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987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mappemonde-rouge-pale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0"/>
            <a:ext cx="3500437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286256"/>
            <a:ext cx="5486400" cy="1214446"/>
          </a:xfrm>
        </p:spPr>
        <p:txBody>
          <a:bodyPr anchor="b"/>
          <a:lstStyle>
            <a:lvl1pPr algn="l">
              <a:defRPr sz="3400" b="1">
                <a:solidFill>
                  <a:srgbClr val="B80A39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53060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85918" y="5715016"/>
            <a:ext cx="5486400" cy="804862"/>
          </a:xfrm>
        </p:spPr>
        <p:txBody>
          <a:bodyPr/>
          <a:lstStyle>
            <a:lvl1pPr marL="0" indent="0">
              <a:buNone/>
              <a:defRPr sz="1400" b="1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653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968C1D-B1EB-4496-B6F5-4805912C9D4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30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2348880"/>
            <a:ext cx="8640960" cy="2016224"/>
          </a:xfrm>
        </p:spPr>
        <p:txBody>
          <a:bodyPr/>
          <a:lstStyle/>
          <a:p>
            <a:r>
              <a:rPr lang="en-US" dirty="0" smtClean="0"/>
              <a:t>First draft of </a:t>
            </a:r>
            <a:r>
              <a:rPr lang="en-US" dirty="0" err="1" smtClean="0"/>
              <a:t>ALiSEA</a:t>
            </a:r>
            <a:r>
              <a:rPr lang="en-US" dirty="0" smtClean="0"/>
              <a:t> charter: clarification and approbation </a:t>
            </a:r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4653136"/>
            <a:ext cx="8640960" cy="840654"/>
          </a:xfrm>
        </p:spPr>
        <p:txBody>
          <a:bodyPr/>
          <a:lstStyle/>
          <a:p>
            <a:r>
              <a:rPr lang="en-GB" dirty="0" smtClean="0"/>
              <a:t>First General Assembly</a:t>
            </a:r>
          </a:p>
          <a:p>
            <a:r>
              <a:rPr lang="en-GB" b="0" dirty="0" smtClean="0"/>
              <a:t>21</a:t>
            </a:r>
            <a:r>
              <a:rPr lang="en-GB" b="0" baseline="30000" dirty="0" smtClean="0"/>
              <a:t>st</a:t>
            </a:r>
            <a:r>
              <a:rPr lang="en-GB" b="0" dirty="0" smtClean="0"/>
              <a:t> March 2017 – in Siem Reap</a:t>
            </a:r>
            <a:endParaRPr lang="en-GB" b="0" dirty="0"/>
          </a:p>
        </p:txBody>
      </p:sp>
      <p:pic>
        <p:nvPicPr>
          <p:cNvPr id="1026" name="Picture 2" descr="C:\Users\User\Documents\02-ALiSEA Project\Logo\logo-ALiS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0"/>
            <a:ext cx="4195723" cy="1466620"/>
          </a:xfrm>
          <a:prstGeom prst="rect">
            <a:avLst/>
          </a:prstGeom>
          <a:noFill/>
        </p:spPr>
      </p:pic>
      <p:pic>
        <p:nvPicPr>
          <p:cNvPr id="4" name="Picture 2" descr="C:\Users\User\Documents\02-ALiSEA Project\AFD\AFD_Communication\Logos\AFD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16632"/>
            <a:ext cx="2411760" cy="1276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234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188640"/>
            <a:ext cx="8429652" cy="749812"/>
          </a:xfrm>
        </p:spPr>
        <p:txBody>
          <a:bodyPr/>
          <a:lstStyle/>
          <a:p>
            <a:r>
              <a:rPr lang="en-US" dirty="0" smtClean="0"/>
              <a:t>CONSULTATION PROCESS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8532440" cy="5616624"/>
          </a:xfrm>
        </p:spPr>
        <p:txBody>
          <a:bodyPr/>
          <a:lstStyle/>
          <a:p>
            <a:pPr algn="just">
              <a:spcAft>
                <a:spcPts val="10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 Over the past year, several consultation workshops in different countries</a:t>
            </a:r>
          </a:p>
          <a:p>
            <a:pPr algn="just">
              <a:spcAft>
                <a:spcPts val="10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 ALiSEA project team combined all contributions and drafted this charter that aims at reinforcing members ownership </a:t>
            </a:r>
          </a:p>
          <a:p>
            <a:pPr algn="just">
              <a:spcAft>
                <a:spcPts val="10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 The charter is not a fixed document and could evolve in the future </a:t>
            </a:r>
          </a:p>
          <a:p>
            <a:pPr algn="just">
              <a:spcAft>
                <a:spcPts val="1000"/>
              </a:spcAft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 Charter: </a:t>
            </a:r>
            <a:r>
              <a:rPr lang="en-US" dirty="0" smtClean="0">
                <a:solidFill>
                  <a:schemeClr val="tx1"/>
                </a:solidFill>
              </a:rPr>
              <a:t>A framework document defining shared vision, common objectives and member driven governance</a:t>
            </a:r>
          </a:p>
          <a:p>
            <a:pPr algn="just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2C32D-AE76-4534-8A53-D4AAE74A3AE4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38554"/>
            <a:ext cx="8429652" cy="749812"/>
          </a:xfrm>
        </p:spPr>
        <p:txBody>
          <a:bodyPr/>
          <a:lstStyle/>
          <a:p>
            <a:r>
              <a:rPr lang="en-US" dirty="0" smtClean="0"/>
              <a:t>ALiSEA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11560"/>
            <a:ext cx="9036496" cy="5273824"/>
          </a:xfrm>
          <a:solidFill>
            <a:schemeClr val="bg1"/>
          </a:solidFill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sz="3000" dirty="0" smtClean="0">
                <a:solidFill>
                  <a:schemeClr val="tx1"/>
                </a:solidFill>
              </a:rPr>
              <a:t> An increased </a:t>
            </a:r>
            <a:r>
              <a:rPr lang="en-US" sz="3000" b="1" dirty="0" smtClean="0">
                <a:solidFill>
                  <a:schemeClr val="tx1"/>
                </a:solidFill>
              </a:rPr>
              <a:t>credibility and visibility </a:t>
            </a:r>
            <a:r>
              <a:rPr lang="en-US" sz="3000" dirty="0" smtClean="0">
                <a:solidFill>
                  <a:schemeClr val="tx1"/>
                </a:solidFill>
              </a:rPr>
              <a:t>of </a:t>
            </a:r>
            <a:r>
              <a:rPr lang="en-US" sz="3000" b="1" dirty="0" smtClean="0">
                <a:solidFill>
                  <a:schemeClr val="tx1"/>
                </a:solidFill>
              </a:rPr>
              <a:t>agroecology practices </a:t>
            </a:r>
            <a:r>
              <a:rPr lang="en-US" sz="3000" dirty="0" smtClean="0">
                <a:solidFill>
                  <a:schemeClr val="tx1"/>
                </a:solidFill>
              </a:rPr>
              <a:t>at family farmers, consumers and policy makers level spearheads the redesigning of the landscapes, the livelihoods and the mindscapes in the </a:t>
            </a:r>
            <a:r>
              <a:rPr lang="en-US" sz="3000" b="1" dirty="0" smtClean="0">
                <a:solidFill>
                  <a:schemeClr val="tx1"/>
                </a:solidFill>
              </a:rPr>
              <a:t>Mekong Region</a:t>
            </a:r>
            <a:r>
              <a:rPr lang="en-US" sz="3000" dirty="0" smtClean="0">
                <a:solidFill>
                  <a:schemeClr val="tx1"/>
                </a:solidFill>
              </a:rPr>
              <a:t>. </a:t>
            </a:r>
          </a:p>
          <a:p>
            <a:pPr algn="just">
              <a:buFont typeface="Wingdings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3000" dirty="0" smtClean="0">
                <a:solidFill>
                  <a:schemeClr val="tx1"/>
                </a:solidFill>
              </a:rPr>
              <a:t> Such </a:t>
            </a:r>
            <a:r>
              <a:rPr lang="en-US" sz="3000" b="1" dirty="0" smtClean="0">
                <a:solidFill>
                  <a:schemeClr val="tx1"/>
                </a:solidFill>
              </a:rPr>
              <a:t>regional agroecology transition </a:t>
            </a:r>
            <a:r>
              <a:rPr lang="en-US" sz="3000" dirty="0" smtClean="0">
                <a:solidFill>
                  <a:schemeClr val="tx1"/>
                </a:solidFill>
              </a:rPr>
              <a:t>supports the </a:t>
            </a:r>
            <a:r>
              <a:rPr lang="en-US" sz="3000" b="1" dirty="0" smtClean="0">
                <a:solidFill>
                  <a:schemeClr val="tx1"/>
                </a:solidFill>
              </a:rPr>
              <a:t>emergence of healthy and resilient food systems </a:t>
            </a:r>
            <a:r>
              <a:rPr lang="en-US" sz="3000" dirty="0" smtClean="0">
                <a:solidFill>
                  <a:schemeClr val="tx1"/>
                </a:solidFill>
              </a:rPr>
              <a:t>and the </a:t>
            </a:r>
            <a:r>
              <a:rPr lang="en-US" sz="3000" b="1" dirty="0" smtClean="0">
                <a:solidFill>
                  <a:schemeClr val="tx1"/>
                </a:solidFill>
              </a:rPr>
              <a:t>creation of innovative and fulfilling jobs </a:t>
            </a:r>
            <a:r>
              <a:rPr lang="en-US" sz="3000" dirty="0" smtClean="0">
                <a:solidFill>
                  <a:schemeClr val="tx1"/>
                </a:solidFill>
              </a:rPr>
              <a:t>for the </a:t>
            </a:r>
            <a:r>
              <a:rPr lang="en-US" sz="3000" b="1" dirty="0" smtClean="0">
                <a:solidFill>
                  <a:schemeClr val="tx1"/>
                </a:solidFill>
              </a:rPr>
              <a:t>rural youth </a:t>
            </a:r>
            <a:r>
              <a:rPr lang="en-US" sz="3000" dirty="0" smtClean="0">
                <a:solidFill>
                  <a:schemeClr val="tx1"/>
                </a:solidFill>
              </a:rPr>
              <a:t>while </a:t>
            </a:r>
            <a:r>
              <a:rPr lang="en-US" sz="3000" b="1" dirty="0" smtClean="0">
                <a:solidFill>
                  <a:schemeClr val="tx1"/>
                </a:solidFill>
              </a:rPr>
              <a:t>sustainably preserving natural resources.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38554"/>
            <a:ext cx="8429652" cy="749812"/>
          </a:xfrm>
        </p:spPr>
        <p:txBody>
          <a:bodyPr/>
          <a:lstStyle/>
          <a:p>
            <a:r>
              <a:rPr lang="en-US" dirty="0" smtClean="0"/>
              <a:t>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238956"/>
            <a:ext cx="8429652" cy="5286388"/>
          </a:xfrm>
        </p:spPr>
        <p:txBody>
          <a:bodyPr/>
          <a:lstStyle/>
          <a:p>
            <a:pPr algn="just"/>
            <a:r>
              <a:rPr lang="en-US" sz="2800" dirty="0" smtClean="0">
                <a:solidFill>
                  <a:schemeClr val="tx1"/>
                </a:solidFill>
              </a:rPr>
              <a:t>ALiSEA is a </a:t>
            </a:r>
            <a:r>
              <a:rPr lang="en-US" sz="2800" b="1" dirty="0" smtClean="0">
                <a:solidFill>
                  <a:schemeClr val="tx1"/>
                </a:solidFill>
              </a:rPr>
              <a:t>network of Agroecology practitioners and supporters </a:t>
            </a:r>
            <a:r>
              <a:rPr lang="en-US" sz="2800" dirty="0" smtClean="0">
                <a:solidFill>
                  <a:schemeClr val="tx1"/>
                </a:solidFill>
              </a:rPr>
              <a:t>(sharing and supporting common goals on AE) that actively engages its members into </a:t>
            </a:r>
            <a:r>
              <a:rPr lang="en-US" sz="2800" b="1" dirty="0" smtClean="0">
                <a:solidFill>
                  <a:schemeClr val="tx1"/>
                </a:solidFill>
              </a:rPr>
              <a:t>information/knowledge sharing and vibrant collective actions </a:t>
            </a:r>
            <a:r>
              <a:rPr lang="en-US" sz="2800" dirty="0" smtClean="0">
                <a:solidFill>
                  <a:schemeClr val="tx1"/>
                </a:solidFill>
              </a:rPr>
              <a:t>promoting an AE transition, and </a:t>
            </a:r>
            <a:r>
              <a:rPr lang="en-US" sz="2800" b="1" dirty="0" smtClean="0">
                <a:solidFill>
                  <a:schemeClr val="tx1"/>
                </a:solidFill>
              </a:rPr>
              <a:t>providing visible benefit for all participants. </a:t>
            </a:r>
          </a:p>
          <a:p>
            <a:pPr algn="just"/>
            <a:endParaRPr lang="en-US" sz="1600" dirty="0" smtClean="0">
              <a:solidFill>
                <a:schemeClr val="tx1"/>
              </a:solidFill>
            </a:endParaRPr>
          </a:p>
          <a:p>
            <a:pPr algn="just"/>
            <a:r>
              <a:rPr lang="en-US" sz="2800" dirty="0" smtClean="0">
                <a:solidFill>
                  <a:schemeClr val="tx1"/>
                </a:solidFill>
              </a:rPr>
              <a:t>The network intends </a:t>
            </a:r>
            <a:r>
              <a:rPr lang="en-US" sz="2800" b="1" dirty="0" smtClean="0">
                <a:solidFill>
                  <a:schemeClr val="tx1"/>
                </a:solidFill>
              </a:rPr>
              <a:t>promoting a unifying agroecology concept</a:t>
            </a:r>
            <a:r>
              <a:rPr lang="en-US" sz="2800" dirty="0" smtClean="0">
                <a:solidFill>
                  <a:schemeClr val="tx1"/>
                </a:solidFill>
              </a:rPr>
              <a:t> for gaining </a:t>
            </a:r>
            <a:r>
              <a:rPr lang="en-US" sz="2800" b="1" dirty="0" smtClean="0">
                <a:solidFill>
                  <a:schemeClr val="tx1"/>
                </a:solidFill>
              </a:rPr>
              <a:t>higher visibility </a:t>
            </a:r>
            <a:r>
              <a:rPr lang="en-US" sz="2800" dirty="0" smtClean="0">
                <a:solidFill>
                  <a:schemeClr val="tx1"/>
                </a:solidFill>
              </a:rPr>
              <a:t>and influence, generating public support, and </a:t>
            </a:r>
            <a:r>
              <a:rPr lang="en-US" sz="2800" b="1" dirty="0" smtClean="0">
                <a:solidFill>
                  <a:schemeClr val="tx1"/>
                </a:solidFill>
              </a:rPr>
              <a:t>establishing a learning process </a:t>
            </a:r>
            <a:r>
              <a:rPr lang="en-US" sz="2800" dirty="0" smtClean="0">
                <a:solidFill>
                  <a:schemeClr val="tx1"/>
                </a:solidFill>
              </a:rPr>
              <a:t>to facilitate an agroecology transition in the region.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2C32D-AE76-4534-8A53-D4AAE74A3AE4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38554"/>
            <a:ext cx="8429652" cy="749812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484784"/>
            <a:ext cx="8429652" cy="5286388"/>
          </a:xfrm>
        </p:spPr>
        <p:txBody>
          <a:bodyPr/>
          <a:lstStyle/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GB" sz="2400" b="1" dirty="0" smtClean="0">
                <a:solidFill>
                  <a:schemeClr val="tx1"/>
                </a:solidFill>
              </a:rPr>
              <a:t>To analyse current regulatory</a:t>
            </a:r>
            <a:r>
              <a:rPr lang="en-GB" sz="2400" dirty="0" smtClean="0">
                <a:solidFill>
                  <a:schemeClr val="tx1"/>
                </a:solidFill>
              </a:rPr>
              <a:t>, socio-economic and institutional constraints in order to improve the environmental conditions for agroecology transition and development  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GB" sz="2400" b="1" dirty="0" smtClean="0">
                <a:solidFill>
                  <a:schemeClr val="tx1"/>
                </a:solidFill>
              </a:rPr>
              <a:t>To share learning from and capitalise on the knowledge and key experiences </a:t>
            </a:r>
            <a:r>
              <a:rPr lang="en-GB" sz="2400" dirty="0" smtClean="0">
                <a:solidFill>
                  <a:schemeClr val="tx1"/>
                </a:solidFill>
              </a:rPr>
              <a:t>of different AE actors that are supporting farmers in their agroecological transition 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en-GB" sz="2400" b="1" dirty="0" smtClean="0">
                <a:solidFill>
                  <a:schemeClr val="tx1"/>
                </a:solidFill>
              </a:rPr>
              <a:t>To generate, aggregate and disseminate broad Information, Education &amp; Communication materials </a:t>
            </a:r>
            <a:r>
              <a:rPr lang="en-GB" sz="2400" dirty="0" smtClean="0">
                <a:solidFill>
                  <a:schemeClr val="tx1"/>
                </a:solidFill>
              </a:rPr>
              <a:t>(video, reports, handbooks) targeting farmers, development practitioners and consumers about agroecology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2C32D-AE76-4534-8A53-D4AAE74A3AE4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116632"/>
            <a:ext cx="8429652" cy="749812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124744"/>
            <a:ext cx="8429652" cy="5733256"/>
          </a:xfrm>
        </p:spPr>
        <p:txBody>
          <a:bodyPr/>
          <a:lstStyle/>
          <a:p>
            <a:pPr marL="457200" indent="-457200" algn="just">
              <a:spcAft>
                <a:spcPts val="600"/>
              </a:spcAft>
            </a:pPr>
            <a:r>
              <a:rPr lang="en-GB" sz="2400" b="1" dirty="0" smtClean="0">
                <a:solidFill>
                  <a:schemeClr val="tx1"/>
                </a:solidFill>
              </a:rPr>
              <a:t>4. To map outstanding agroecology sites </a:t>
            </a:r>
            <a:r>
              <a:rPr lang="en-GB" sz="2400" dirty="0" smtClean="0">
                <a:solidFill>
                  <a:schemeClr val="tx1"/>
                </a:solidFill>
              </a:rPr>
              <a:t>across the Mekong region and to facilitate Farmer to Farmer and multi stakeholder visits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57200" lvl="0" indent="-457200" algn="just">
              <a:spcAft>
                <a:spcPts val="600"/>
              </a:spcAft>
            </a:pPr>
            <a:r>
              <a:rPr lang="en-GB" sz="2400" b="1" dirty="0" smtClean="0">
                <a:solidFill>
                  <a:schemeClr val="tx1"/>
                </a:solidFill>
              </a:rPr>
              <a:t>5. To assess local conditions, potentials, and build shared strategies for scaling up </a:t>
            </a:r>
            <a:r>
              <a:rPr lang="en-GB" sz="2400" dirty="0" smtClean="0">
                <a:solidFill>
                  <a:schemeClr val="tx1"/>
                </a:solidFill>
              </a:rPr>
              <a:t>successful agroecology practices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57200" lvl="0" indent="-457200" algn="just">
              <a:spcAft>
                <a:spcPts val="600"/>
              </a:spcAft>
            </a:pPr>
            <a:r>
              <a:rPr lang="en-GB" sz="2400" b="1" dirty="0" smtClean="0">
                <a:solidFill>
                  <a:schemeClr val="tx1"/>
                </a:solidFill>
              </a:rPr>
              <a:t>6. To encourage / promote agroecology local and healthy food </a:t>
            </a:r>
            <a:r>
              <a:rPr lang="en-GB" sz="2400" dirty="0" smtClean="0">
                <a:solidFill>
                  <a:schemeClr val="tx1"/>
                </a:solidFill>
              </a:rPr>
              <a:t>(building consumers’ confidence, private sector engagement and producers’ certification…)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57200" lvl="0" indent="-457200" algn="just">
              <a:spcAft>
                <a:spcPts val="600"/>
              </a:spcAft>
            </a:pPr>
            <a:r>
              <a:rPr lang="en-GB" sz="2400" b="1" dirty="0" smtClean="0">
                <a:solidFill>
                  <a:schemeClr val="tx1"/>
                </a:solidFill>
              </a:rPr>
              <a:t>7. To foster policy dialogue </a:t>
            </a:r>
            <a:r>
              <a:rPr lang="en-GB" sz="2400" dirty="0" smtClean="0">
                <a:solidFill>
                  <a:schemeClr val="tx1"/>
                </a:solidFill>
              </a:rPr>
              <a:t>in order to include agroecology in national / regional strategies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57200" lvl="0" indent="-457200" algn="just">
              <a:spcAft>
                <a:spcPts val="600"/>
              </a:spcAft>
            </a:pPr>
            <a:r>
              <a:rPr lang="en-GB" sz="2400" b="1" dirty="0" smtClean="0">
                <a:solidFill>
                  <a:schemeClr val="tx1"/>
                </a:solidFill>
              </a:rPr>
              <a:t>8. To support co-development of performance indicators </a:t>
            </a:r>
            <a:r>
              <a:rPr lang="en-GB" sz="2400" dirty="0" smtClean="0">
                <a:solidFill>
                  <a:schemeClr val="tx1"/>
                </a:solidFill>
              </a:rPr>
              <a:t>to assess agroecology impacts and facilitate its field testing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2C32D-AE76-4534-8A53-D4AAE74A3AE4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116632"/>
            <a:ext cx="8429652" cy="749812"/>
          </a:xfrm>
        </p:spPr>
        <p:txBody>
          <a:bodyPr/>
          <a:lstStyle/>
          <a:p>
            <a:r>
              <a:rPr lang="en-US" dirty="0" smtClean="0"/>
              <a:t>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196752"/>
            <a:ext cx="8429652" cy="5502412"/>
          </a:xfr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en-US" sz="2800" b="1" dirty="0" smtClean="0">
                <a:solidFill>
                  <a:schemeClr val="tx1"/>
                </a:solidFill>
              </a:rPr>
              <a:t>Open coalition of stakeholders active </a:t>
            </a:r>
            <a:r>
              <a:rPr lang="en-US" sz="2800" dirty="0" smtClean="0">
                <a:solidFill>
                  <a:schemeClr val="tx1"/>
                </a:solidFill>
              </a:rPr>
              <a:t>on agroecology within the Greater Mekong Sub-region, </a:t>
            </a:r>
          </a:p>
          <a:p>
            <a:pPr lvl="1" algn="just">
              <a:spcAft>
                <a:spcPts val="600"/>
              </a:spcAft>
            </a:pPr>
            <a:r>
              <a:rPr lang="en-US" sz="2700" dirty="0" smtClean="0">
                <a:solidFill>
                  <a:schemeClr val="tx1"/>
                </a:solidFill>
              </a:rPr>
              <a:t> </a:t>
            </a:r>
            <a:r>
              <a:rPr lang="en-US" sz="2700" b="1" dirty="0" smtClean="0">
                <a:solidFill>
                  <a:schemeClr val="tx1"/>
                </a:solidFill>
              </a:rPr>
              <a:t>Civil Society Organizations </a:t>
            </a:r>
            <a:r>
              <a:rPr lang="en-US" sz="2700" dirty="0" smtClean="0">
                <a:solidFill>
                  <a:schemeClr val="tx1"/>
                </a:solidFill>
              </a:rPr>
              <a:t>(Farmers’ Organizations, Local and International NGO, Consumer associations…)</a:t>
            </a:r>
          </a:p>
          <a:p>
            <a:pPr lvl="1" algn="just">
              <a:spcAft>
                <a:spcPts val="600"/>
              </a:spcAft>
            </a:pPr>
            <a:r>
              <a:rPr lang="en-US" sz="2700" dirty="0" smtClean="0">
                <a:solidFill>
                  <a:schemeClr val="tx1"/>
                </a:solidFill>
              </a:rPr>
              <a:t> </a:t>
            </a:r>
            <a:r>
              <a:rPr lang="en-US" sz="2700" b="1" dirty="0" smtClean="0">
                <a:solidFill>
                  <a:schemeClr val="tx1"/>
                </a:solidFill>
              </a:rPr>
              <a:t>Research centers, universities, colleges and institutes </a:t>
            </a:r>
            <a:r>
              <a:rPr lang="en-US" sz="2700" dirty="0" smtClean="0">
                <a:solidFill>
                  <a:schemeClr val="tx1"/>
                </a:solidFill>
              </a:rPr>
              <a:t>with a research focus on agriculture and rural development</a:t>
            </a:r>
          </a:p>
          <a:p>
            <a:pPr lvl="1" algn="just">
              <a:spcAft>
                <a:spcPts val="600"/>
              </a:spcAft>
            </a:pPr>
            <a:r>
              <a:rPr lang="en-US" sz="2700" dirty="0" smtClean="0">
                <a:solidFill>
                  <a:schemeClr val="tx1"/>
                </a:solidFill>
              </a:rPr>
              <a:t> </a:t>
            </a:r>
            <a:r>
              <a:rPr lang="en-US" sz="2700" b="1" dirty="0" smtClean="0">
                <a:solidFill>
                  <a:schemeClr val="tx1"/>
                </a:solidFill>
              </a:rPr>
              <a:t>Private sector operators</a:t>
            </a:r>
          </a:p>
          <a:p>
            <a:pPr lvl="1" algn="just">
              <a:spcAft>
                <a:spcPts val="600"/>
              </a:spcAft>
            </a:pPr>
            <a:r>
              <a:rPr lang="en-US" sz="2700" dirty="0" smtClean="0">
                <a:solidFill>
                  <a:schemeClr val="tx1"/>
                </a:solidFill>
              </a:rPr>
              <a:t> </a:t>
            </a:r>
            <a:r>
              <a:rPr lang="en-US" sz="2700" b="1" dirty="0" smtClean="0">
                <a:solidFill>
                  <a:schemeClr val="tx1"/>
                </a:solidFill>
              </a:rPr>
              <a:t>Government agencies </a:t>
            </a:r>
            <a:r>
              <a:rPr lang="en-US" sz="2700" dirty="0" smtClean="0">
                <a:solidFill>
                  <a:schemeClr val="tx1"/>
                </a:solidFill>
              </a:rPr>
              <a:t>responsible for Agriculture, Fishery, Livestock, Forestry and Rural Development </a:t>
            </a:r>
          </a:p>
          <a:p>
            <a:pPr lvl="0"/>
            <a:endParaRPr lang="en-US" sz="22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2C32D-AE76-4534-8A53-D4AAE74A3AE4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38554"/>
            <a:ext cx="8429652" cy="749812"/>
          </a:xfrm>
        </p:spPr>
        <p:txBody>
          <a:bodyPr/>
          <a:lstStyle/>
          <a:p>
            <a:r>
              <a:rPr lang="en-US" dirty="0" smtClean="0"/>
              <a:t>Joining </a:t>
            </a:r>
            <a:r>
              <a:rPr lang="en-US" dirty="0" err="1" smtClean="0"/>
              <a:t>ALiSEA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484784"/>
            <a:ext cx="8429652" cy="5286388"/>
          </a:xfrm>
        </p:spPr>
        <p:txBody>
          <a:bodyPr anchor="ctr"/>
          <a:lstStyle/>
          <a:p>
            <a:pPr algn="ctr"/>
            <a:r>
              <a:rPr lang="en-US" sz="3600" b="1" i="1" dirty="0" smtClean="0"/>
              <a:t>Members pledge </a:t>
            </a:r>
          </a:p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to respect ALiSEA charter and to </a:t>
            </a:r>
            <a:r>
              <a:rPr lang="en-US" sz="3600" b="1" i="1" dirty="0" smtClean="0">
                <a:solidFill>
                  <a:schemeClr val="tx1"/>
                </a:solidFill>
              </a:rPr>
              <a:t>actively engage in promoting an agroecology transition </a:t>
            </a:r>
            <a:r>
              <a:rPr lang="en-US" sz="3600" i="1" dirty="0" smtClean="0">
                <a:solidFill>
                  <a:schemeClr val="tx1"/>
                </a:solidFill>
              </a:rPr>
              <a:t>in the Mekong region through </a:t>
            </a:r>
            <a:r>
              <a:rPr lang="en-US" sz="3600" b="1" i="1" dirty="0" smtClean="0">
                <a:solidFill>
                  <a:schemeClr val="tx1"/>
                </a:solidFill>
              </a:rPr>
              <a:t>participation to experience &amp; knowledge sharing and collective actions.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2C32D-AE76-4534-8A53-D4AAE74A3AE4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38554"/>
            <a:ext cx="8429652" cy="749812"/>
          </a:xfrm>
        </p:spPr>
        <p:txBody>
          <a:bodyPr/>
          <a:lstStyle/>
          <a:p>
            <a:r>
              <a:rPr lang="en-US" dirty="0" smtClean="0"/>
              <a:t>GOVERNANCE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2C32D-AE76-4534-8A53-D4AAE74A3AE4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pic>
        <p:nvPicPr>
          <p:cNvPr id="5" name="Imag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96" y="1268730"/>
            <a:ext cx="7452360" cy="5589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116632"/>
            <a:ext cx="8429652" cy="749812"/>
          </a:xfrm>
        </p:spPr>
        <p:txBody>
          <a:bodyPr/>
          <a:lstStyle/>
          <a:p>
            <a:r>
              <a:rPr lang="en-US" dirty="0" smtClean="0"/>
              <a:t>THANK YOU 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72C32D-AE76-4534-8A53-D4AAE74A3AE4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04" y="1124744"/>
            <a:ext cx="7272528" cy="352958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" y="4823019"/>
            <a:ext cx="5292080" cy="191834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4823019"/>
            <a:ext cx="2877524" cy="1918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-powerpoint-Gret-Français">
  <a:themeElements>
    <a:clrScheme name="Personnalisé 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6442E"/>
      </a:hlink>
      <a:folHlink>
        <a:srgbClr val="E6442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1845</TotalTime>
  <Words>513</Words>
  <Application>Microsoft Office PowerPoint</Application>
  <PresentationFormat>Affichage à l'écran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Arial Narrow</vt:lpstr>
      <vt:lpstr>Calibri</vt:lpstr>
      <vt:lpstr>Wingdings</vt:lpstr>
      <vt:lpstr>Modèle-powerpoint-Gret-Français</vt:lpstr>
      <vt:lpstr>First draft of ALiSEA charter: clarification and approbation </vt:lpstr>
      <vt:lpstr>CONSULTATION PROCESS </vt:lpstr>
      <vt:lpstr>ALiSEA VISION</vt:lpstr>
      <vt:lpstr>MISSION</vt:lpstr>
      <vt:lpstr>OBJECTIVES</vt:lpstr>
      <vt:lpstr>OBJECTIVES</vt:lpstr>
      <vt:lpstr>MEMBERS</vt:lpstr>
      <vt:lpstr>Joining ALiSEA…</vt:lpstr>
      <vt:lpstr>GOVERNANCE</vt:lpstr>
      <vt:lpstr>THANK YOU 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projet ACTAE</dc:title>
  <dc:creator>Pierre Ferrand</dc:creator>
  <cp:lastModifiedBy>Microsoft</cp:lastModifiedBy>
  <cp:revision>103</cp:revision>
  <dcterms:created xsi:type="dcterms:W3CDTF">2015-02-04T09:52:22Z</dcterms:created>
  <dcterms:modified xsi:type="dcterms:W3CDTF">2017-04-24T06:49:48Z</dcterms:modified>
</cp:coreProperties>
</file>