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60" r:id="rId2"/>
    <p:sldId id="351" r:id="rId3"/>
    <p:sldId id="377" r:id="rId4"/>
    <p:sldId id="381" r:id="rId5"/>
    <p:sldId id="379" r:id="rId6"/>
    <p:sldId id="370" r:id="rId7"/>
    <p:sldId id="390" r:id="rId8"/>
    <p:sldId id="391" r:id="rId9"/>
    <p:sldId id="383" r:id="rId10"/>
    <p:sldId id="384" r:id="rId11"/>
    <p:sldId id="385" r:id="rId12"/>
    <p:sldId id="388" r:id="rId13"/>
    <p:sldId id="389" r:id="rId14"/>
    <p:sldId id="387" r:id="rId15"/>
    <p:sldId id="386" r:id="rId16"/>
    <p:sldId id="395" r:id="rId17"/>
    <p:sldId id="393" r:id="rId18"/>
    <p:sldId id="394" r:id="rId19"/>
    <p:sldId id="392" r:id="rId20"/>
    <p:sldId id="398" r:id="rId21"/>
    <p:sldId id="397" r:id="rId22"/>
    <p:sldId id="319" r:id="rId23"/>
    <p:sldId id="35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26" autoAdjust="0"/>
    <p:restoredTop sz="97521" autoAdjust="0"/>
  </p:normalViewPr>
  <p:slideViewPr>
    <p:cSldViewPr>
      <p:cViewPr varScale="1">
        <p:scale>
          <a:sx n="74" d="100"/>
          <a:sy n="74" d="100"/>
        </p:scale>
        <p:origin x="-147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B011D5-63B1-4962-8F72-F87BDC1FEDAC}" type="datetimeFigureOut">
              <a:rPr lang="en-US" smtClean="0"/>
              <a:t>11/14/2017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1493DE-EBE6-42EF-9203-EE27F60C11BB}" type="slidenum">
              <a:rPr lang="en-US" smtClean="0"/>
              <a:t>‹#›</a:t>
            </a:fld>
            <a:endParaRPr lang="en-US"/>
          </a:p>
        </p:txBody>
      </p:sp>
    </p:spTree>
    <p:extLst>
      <p:ext uri="{BB962C8B-B14F-4D97-AF65-F5344CB8AC3E}">
        <p14:creationId xmlns:p14="http://schemas.microsoft.com/office/powerpoint/2010/main" val="145138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493DE-EBE6-42EF-9203-EE27F60C11BB}" type="slidenum">
              <a:rPr lang="en-US" smtClean="0"/>
              <a:t>1</a:t>
            </a:fld>
            <a:endParaRPr lang="en-US"/>
          </a:p>
        </p:txBody>
      </p:sp>
    </p:spTree>
    <p:extLst>
      <p:ext uri="{BB962C8B-B14F-4D97-AF65-F5344CB8AC3E}">
        <p14:creationId xmlns:p14="http://schemas.microsoft.com/office/powerpoint/2010/main" val="1234920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FFAA5767-1247-47D1-9E36-F11C0E2927E3}" type="datetime1">
              <a:rPr lang="en-US" smtClean="0"/>
              <a:t>11/14/2017</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64ABB02A-F77B-4C94-97B5-2AB0D5522250}" type="datetime1">
              <a:rPr lang="en-US" smtClean="0"/>
              <a:t>11/14/2017</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0B907A72-497B-4D69-AE76-A0685C304D69}" type="datetime1">
              <a:rPr lang="en-US" smtClean="0"/>
              <a:t>11/14/2017</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0598A04-DE66-4D83-B22E-02FF12B8AB93}" type="datetime1">
              <a:rPr lang="en-US" smtClean="0"/>
              <a:t>11/14/2017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F9FCC3C1-AA56-42B5-A11B-0FD82735CE63}" type="datetime1">
              <a:rPr lang="en-US" smtClean="0"/>
              <a:t>11/14/2017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61690E05-6CF2-4484-B01A-C5343F6EDC4B}" type="datetime1">
              <a:rPr lang="en-US" smtClean="0"/>
              <a:t>11/14/2017</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049477-803A-4A69-8E66-A41BF71297CB}" type="datetime1">
              <a:rPr lang="en-US" smtClean="0"/>
              <a:t>11/14/2017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FC5824EA-AF6E-4FDA-862B-B459893D1F41}" type="datetime1">
              <a:rPr lang="en-US" smtClean="0"/>
              <a:t>11/14/2017</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E75D44D9-FA4A-468B-A6E7-C82EC7DCB187}" type="datetime1">
              <a:rPr lang="en-US" smtClean="0"/>
              <a:t>11/14/2017</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C52E075-5B3C-45F6-BB3C-5F3D23D47132}" type="datetime1">
              <a:rPr lang="en-US" smtClean="0"/>
              <a:t>11/14/2017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D76F88-BE84-4B20-9A9F-8D7ACBA9773E}" type="datetime1">
              <a:rPr lang="en-US" smtClean="0"/>
              <a:t>11/14/2017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EA019BC-358A-49A9-A30B-AC8783B852A3}" type="datetime1">
              <a:rPr lang="en-US" smtClean="0"/>
              <a:t>11/14/2017</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924800" y="6356350"/>
            <a:ext cx="762000" cy="365125"/>
          </a:xfrm>
          <a:prstGeom prst="rect">
            <a:avLst/>
          </a:prstGeom>
        </p:spPr>
        <p:txBody>
          <a:bodyPr/>
          <a:lstStyle/>
          <a:p>
            <a:fld id="{B6F15528-21DE-4FAA-801E-634DDDAF4B2B}" type="slidenum">
              <a:rPr lang="en-US" smtClean="0"/>
              <a:pPr/>
              <a:t>1</a:t>
            </a:fld>
            <a:endParaRPr lang="en-US"/>
          </a:p>
        </p:txBody>
      </p:sp>
      <p:sp>
        <p:nvSpPr>
          <p:cNvPr id="6" name="Rectangle 5"/>
          <p:cNvSpPr/>
          <p:nvPr/>
        </p:nvSpPr>
        <p:spPr>
          <a:xfrm>
            <a:off x="89079" y="76200"/>
            <a:ext cx="8534401" cy="1143000"/>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smtClean="0">
                <a:latin typeface="Times New Roman" pitchFamily="18" charset="0"/>
                <a:cs typeface="Times New Roman" pitchFamily="18" charset="0"/>
              </a:rPr>
              <a:t>Effects of organic materials on soil properties, growth and yield of honeydew melon (</a:t>
            </a:r>
            <a:r>
              <a:rPr lang="en-US" sz="2000" i="1" dirty="0" err="1" smtClean="0">
                <a:latin typeface="Times New Roman" pitchFamily="18" charset="0"/>
                <a:cs typeface="Times New Roman" pitchFamily="18" charset="0"/>
              </a:rPr>
              <a:t>Cucumis</a:t>
            </a:r>
            <a:r>
              <a:rPr lang="en-US" sz="2000" i="1"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melo</a:t>
            </a:r>
            <a:r>
              <a:rPr lang="en-US" sz="2000" i="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L</a:t>
            </a:r>
            <a:r>
              <a:rPr lang="en-US" sz="2000" i="1"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inodorus</a:t>
            </a:r>
            <a:r>
              <a:rPr lang="en-US" sz="2800" b="1" dirty="0" smtClean="0">
                <a:latin typeface="Times New Roman" pitchFamily="18" charset="0"/>
                <a:cs typeface="Times New Roman" pitchFamily="18" charset="0"/>
              </a:rPr>
              <a:t>)</a:t>
            </a:r>
            <a:endParaRPr lang="en-US" sz="2800" b="1" dirty="0">
              <a:latin typeface="Times New Roman" pitchFamily="18" charset="0"/>
              <a:cs typeface="Times New Roman" pitchFamily="18" charset="0"/>
            </a:endParaRPr>
          </a:p>
        </p:txBody>
      </p:sp>
      <p:pic>
        <p:nvPicPr>
          <p:cNvPr id="1026" name="Picture 2" descr="D:\Anh\Anh ngoai vuon\IMG_064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90" y="1600200"/>
            <a:ext cx="4267199" cy="4038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Anh\Anh ngoai vuon\IMG_067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6279" y="1600200"/>
            <a:ext cx="4025721" cy="40386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44331" y="5638800"/>
            <a:ext cx="5029200" cy="12192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r>
              <a:rPr lang="en-US" b="1" dirty="0" smtClean="0">
                <a:solidFill>
                  <a:srgbClr val="FF0000"/>
                </a:solidFill>
                <a:latin typeface="Times New Roman" pitchFamily="18" charset="0"/>
                <a:cs typeface="Times New Roman" pitchFamily="18" charset="0"/>
              </a:rPr>
              <a:t>Nguyen </a:t>
            </a:r>
            <a:r>
              <a:rPr lang="en-US" b="1" dirty="0" smtClean="0">
                <a:solidFill>
                  <a:srgbClr val="FF0000"/>
                </a:solidFill>
                <a:latin typeface="Times New Roman" pitchFamily="18" charset="0"/>
                <a:cs typeface="Times New Roman" pitchFamily="18" charset="0"/>
              </a:rPr>
              <a:t>Van </a:t>
            </a:r>
            <a:r>
              <a:rPr lang="en-US" b="1" dirty="0" smtClean="0">
                <a:solidFill>
                  <a:srgbClr val="FF0000"/>
                </a:solidFill>
                <a:latin typeface="Times New Roman" pitchFamily="18" charset="0"/>
                <a:cs typeface="Times New Roman" pitchFamily="18" charset="0"/>
              </a:rPr>
              <a:t>Tam, </a:t>
            </a:r>
            <a:r>
              <a:rPr lang="en-US" b="1" smtClean="0">
                <a:solidFill>
                  <a:srgbClr val="FF0000"/>
                </a:solidFill>
                <a:latin typeface="Times New Roman" pitchFamily="18" charset="0"/>
                <a:cs typeface="Times New Roman" pitchFamily="18" charset="0"/>
              </a:rPr>
              <a:t>Ph.D</a:t>
            </a:r>
            <a:endParaRPr lang="en-US" b="1" dirty="0" smtClean="0">
              <a:solidFill>
                <a:srgbClr val="FF0000"/>
              </a:solidFill>
              <a:latin typeface="Times New Roman" pitchFamily="18" charset="0"/>
              <a:cs typeface="Times New Roman" pitchFamily="18" charset="0"/>
            </a:endParaRPr>
          </a:p>
          <a:p>
            <a:r>
              <a:rPr lang="en-US" dirty="0" smtClean="0">
                <a:latin typeface="Times New Roman" pitchFamily="18" charset="0"/>
                <a:cs typeface="Times New Roman" pitchFamily="18" charset="0"/>
              </a:rPr>
              <a:t>Thai Nguyen University of Agriculture and Forestry</a:t>
            </a:r>
          </a:p>
          <a:p>
            <a:r>
              <a:rPr lang="en-US" dirty="0" smtClean="0">
                <a:latin typeface="Times New Roman" pitchFamily="18" charset="0"/>
                <a:cs typeface="Times New Roman" pitchFamily="18" charset="0"/>
              </a:rPr>
              <a:t>Cell phone: (+84)986 879 896</a:t>
            </a:r>
          </a:p>
          <a:p>
            <a:r>
              <a:rPr lang="en-US" dirty="0" smtClean="0">
                <a:latin typeface="Times New Roman" pitchFamily="18" charset="0"/>
                <a:cs typeface="Times New Roman" pitchFamily="18" charset="0"/>
              </a:rPr>
              <a:t>Email: nguyenvantam@tuaf.edu.vn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1261434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4" name="AutoShape 4"/>
          <p:cNvSpPr>
            <a:spLocks noChangeArrowheads="1"/>
          </p:cNvSpPr>
          <p:nvPr/>
        </p:nvSpPr>
        <p:spPr bwMode="gray">
          <a:xfrm>
            <a:off x="2057400" y="1981200"/>
            <a:ext cx="5181600" cy="533400"/>
          </a:xfrm>
          <a:prstGeom prst="roundRect">
            <a:avLst>
              <a:gd name="adj" fmla="val 16667"/>
            </a:avLst>
          </a:prstGeom>
          <a:gradFill rotWithShape="1">
            <a:gsLst>
              <a:gs pos="0">
                <a:srgbClr val="65A9ED">
                  <a:gamma/>
                  <a:shade val="68627"/>
                  <a:invGamma/>
                </a:srgbClr>
              </a:gs>
              <a:gs pos="50000">
                <a:srgbClr val="65A9ED"/>
              </a:gs>
              <a:gs pos="100000">
                <a:srgbClr val="65A9ED">
                  <a:gamma/>
                  <a:shade val="68627"/>
                  <a:invGamma/>
                </a:srgbClr>
              </a:gs>
            </a:gsLst>
            <a:lin ang="5400000" scaled="1"/>
          </a:gradFill>
          <a:ln w="25400" algn="ctr">
            <a:solidFill>
              <a:schemeClr val="tx1"/>
            </a:solidFill>
            <a:round/>
            <a:headEnd/>
            <a:tailEnd/>
          </a:ln>
          <a:effectLst>
            <a:outerShdw dist="107763" dir="2700000" algn="ctr" rotWithShape="0">
              <a:srgbClr val="000000">
                <a:alpha val="50000"/>
              </a:srgbClr>
            </a:outerShdw>
          </a:effectLst>
        </p:spPr>
        <p:txBody>
          <a:bodyPr wrap="none" anchor="ctr"/>
          <a:lstStyle/>
          <a:p>
            <a:r>
              <a:rPr lang="en-US" sz="2400" b="1" dirty="0">
                <a:solidFill>
                  <a:srgbClr val="FFFFFF"/>
                </a:solidFill>
                <a:effectLst>
                  <a:outerShdw blurRad="38100" dist="38100" dir="2700000" algn="tl">
                    <a:srgbClr val="000000"/>
                  </a:outerShdw>
                </a:effectLst>
              </a:rPr>
              <a:t>1. </a:t>
            </a:r>
            <a:r>
              <a:rPr lang="en-US" sz="2400" b="1" dirty="0" smtClean="0">
                <a:solidFill>
                  <a:srgbClr val="FFFFFF"/>
                </a:solidFill>
                <a:effectLst>
                  <a:outerShdw blurRad="38100" dist="38100" dir="2700000" algn="tl">
                    <a:srgbClr val="000000"/>
                  </a:outerShdw>
                </a:effectLst>
              </a:rPr>
              <a:t>Introduction</a:t>
            </a:r>
            <a:endParaRPr lang="en-US" sz="2400" b="1" dirty="0">
              <a:solidFill>
                <a:srgbClr val="FFFFFF"/>
              </a:solidFill>
              <a:effectLst>
                <a:outerShdw blurRad="38100" dist="38100" dir="2700000" algn="tl">
                  <a:srgbClr val="000000"/>
                </a:outerShdw>
              </a:effectLst>
            </a:endParaRPr>
          </a:p>
        </p:txBody>
      </p:sp>
      <p:sp>
        <p:nvSpPr>
          <p:cNvPr id="302085" name="AutoShape 5"/>
          <p:cNvSpPr>
            <a:spLocks noChangeArrowheads="1"/>
          </p:cNvSpPr>
          <p:nvPr/>
        </p:nvSpPr>
        <p:spPr bwMode="gray">
          <a:xfrm>
            <a:off x="2057400" y="2743200"/>
            <a:ext cx="5181600" cy="533400"/>
          </a:xfrm>
          <a:prstGeom prst="roundRect">
            <a:avLst>
              <a:gd name="adj" fmla="val 16667"/>
            </a:avLst>
          </a:prstGeom>
          <a:gradFill rotWithShape="1">
            <a:gsLst>
              <a:gs pos="0">
                <a:srgbClr val="6D85E9">
                  <a:gamma/>
                  <a:shade val="46275"/>
                  <a:invGamma/>
                </a:srgbClr>
              </a:gs>
              <a:gs pos="50000">
                <a:srgbClr val="6D85E9"/>
              </a:gs>
              <a:gs pos="100000">
                <a:srgbClr val="6D85E9">
                  <a:gamma/>
                  <a:shade val="46275"/>
                  <a:invGamma/>
                </a:srgbClr>
              </a:gs>
            </a:gsLst>
            <a:lin ang="5400000" scaled="1"/>
          </a:gradFill>
          <a:ln w="25400" algn="ctr">
            <a:solidFill>
              <a:schemeClr val="tx1"/>
            </a:solidFill>
            <a:round/>
            <a:headEnd/>
            <a:tailEnd/>
          </a:ln>
          <a:effectLst>
            <a:outerShdw dist="107763" dir="2700000" algn="ctr" rotWithShape="0">
              <a:srgbClr val="000000">
                <a:alpha val="50000"/>
              </a:srgbClr>
            </a:outerShdw>
          </a:effectLst>
        </p:spPr>
        <p:txBody>
          <a:bodyPr wrap="none" anchor="ctr"/>
          <a:lstStyle/>
          <a:p>
            <a:r>
              <a:rPr lang="en-US" sz="2400" b="1" dirty="0">
                <a:solidFill>
                  <a:srgbClr val="FFFFFF"/>
                </a:solidFill>
                <a:effectLst>
                  <a:outerShdw blurRad="38100" dist="38100" dir="2700000" algn="tl">
                    <a:srgbClr val="000000"/>
                  </a:outerShdw>
                </a:effectLst>
              </a:rPr>
              <a:t>2. </a:t>
            </a:r>
            <a:r>
              <a:rPr lang="en-US" sz="2400" b="1" dirty="0" smtClean="0">
                <a:solidFill>
                  <a:srgbClr val="FFFFFF"/>
                </a:solidFill>
                <a:effectLst>
                  <a:outerShdw blurRad="38100" dist="38100" dir="2700000" algn="tl">
                    <a:srgbClr val="000000"/>
                  </a:outerShdw>
                </a:effectLst>
              </a:rPr>
              <a:t>Objective</a:t>
            </a:r>
            <a:endParaRPr lang="en-US" sz="2400" b="1" dirty="0">
              <a:solidFill>
                <a:srgbClr val="FFFFFF"/>
              </a:solidFill>
              <a:effectLst>
                <a:outerShdw blurRad="38100" dist="38100" dir="2700000" algn="tl">
                  <a:srgbClr val="000000"/>
                </a:outerShdw>
              </a:effectLst>
            </a:endParaRPr>
          </a:p>
        </p:txBody>
      </p:sp>
      <p:sp>
        <p:nvSpPr>
          <p:cNvPr id="302086" name="AutoShape 6"/>
          <p:cNvSpPr>
            <a:spLocks noChangeArrowheads="1"/>
          </p:cNvSpPr>
          <p:nvPr/>
        </p:nvSpPr>
        <p:spPr bwMode="gray">
          <a:xfrm>
            <a:off x="2057400" y="3505200"/>
            <a:ext cx="5181600" cy="533400"/>
          </a:xfrm>
          <a:prstGeom prst="roundRect">
            <a:avLst>
              <a:gd name="adj" fmla="val 16667"/>
            </a:avLst>
          </a:prstGeom>
          <a:gradFill rotWithShape="1">
            <a:gsLst>
              <a:gs pos="0">
                <a:srgbClr val="CC6600"/>
              </a:gs>
              <a:gs pos="50000">
                <a:srgbClr val="CC6600">
                  <a:gamma/>
                  <a:tint val="51373"/>
                  <a:invGamma/>
                </a:srgbClr>
              </a:gs>
              <a:gs pos="100000">
                <a:srgbClr val="CC6600"/>
              </a:gs>
            </a:gsLst>
            <a:lin ang="5400000" scaled="1"/>
          </a:gradFill>
          <a:ln w="25400" algn="ctr">
            <a:solidFill>
              <a:schemeClr val="tx1"/>
            </a:solidFill>
            <a:round/>
            <a:headEnd/>
            <a:tailEnd/>
          </a:ln>
          <a:effectLst>
            <a:outerShdw dist="107763" dir="2700000" algn="ctr" rotWithShape="0">
              <a:srgbClr val="000000">
                <a:alpha val="50000"/>
              </a:srgbClr>
            </a:outerShdw>
          </a:effectLst>
        </p:spPr>
        <p:txBody>
          <a:bodyPr wrap="none" anchor="ctr"/>
          <a:lstStyle/>
          <a:p>
            <a:r>
              <a:rPr lang="en-US" sz="2400" b="1" dirty="0">
                <a:solidFill>
                  <a:srgbClr val="FFFFFF"/>
                </a:solidFill>
                <a:effectLst>
                  <a:outerShdw blurRad="38100" dist="38100" dir="2700000" algn="tl">
                    <a:srgbClr val="000000"/>
                  </a:outerShdw>
                </a:effectLst>
              </a:rPr>
              <a:t>3. </a:t>
            </a:r>
            <a:r>
              <a:rPr lang="en-US" sz="2400" b="1" dirty="0" smtClean="0">
                <a:solidFill>
                  <a:srgbClr val="FFFFFF"/>
                </a:solidFill>
                <a:effectLst>
                  <a:outerShdw blurRad="38100" dist="38100" dir="2700000" algn="tl">
                    <a:srgbClr val="000000"/>
                  </a:outerShdw>
                </a:effectLst>
              </a:rPr>
              <a:t>Material and Method</a:t>
            </a:r>
            <a:endParaRPr lang="en-US" sz="2400" b="1" dirty="0">
              <a:solidFill>
                <a:srgbClr val="FFFFFF"/>
              </a:solidFill>
              <a:effectLst>
                <a:outerShdw blurRad="38100" dist="38100" dir="2700000" algn="tl">
                  <a:srgbClr val="000000"/>
                </a:outerShdw>
              </a:effectLst>
            </a:endParaRPr>
          </a:p>
        </p:txBody>
      </p:sp>
      <p:sp>
        <p:nvSpPr>
          <p:cNvPr id="302087" name="AutoShape 7"/>
          <p:cNvSpPr>
            <a:spLocks noChangeArrowheads="1"/>
          </p:cNvSpPr>
          <p:nvPr/>
        </p:nvSpPr>
        <p:spPr bwMode="gray">
          <a:xfrm>
            <a:off x="2057400" y="4267200"/>
            <a:ext cx="5181600" cy="533400"/>
          </a:xfrm>
          <a:prstGeom prst="roundRect">
            <a:avLst>
              <a:gd name="adj" fmla="val 16667"/>
            </a:avLst>
          </a:prstGeom>
          <a:gradFill rotWithShape="1">
            <a:gsLst>
              <a:gs pos="0">
                <a:srgbClr val="A48B2E"/>
              </a:gs>
              <a:gs pos="50000">
                <a:srgbClr val="A48B2E">
                  <a:gamma/>
                  <a:tint val="51373"/>
                  <a:invGamma/>
                </a:srgbClr>
              </a:gs>
              <a:gs pos="100000">
                <a:srgbClr val="A48B2E"/>
              </a:gs>
            </a:gsLst>
            <a:lin ang="5400000" scaled="1"/>
          </a:gradFill>
          <a:ln w="25400" algn="ctr">
            <a:solidFill>
              <a:schemeClr val="tx1"/>
            </a:solidFill>
            <a:round/>
            <a:headEnd/>
            <a:tailEnd/>
          </a:ln>
          <a:effectLst>
            <a:outerShdw dist="107763" dir="2700000" algn="ctr" rotWithShape="0">
              <a:srgbClr val="000000">
                <a:alpha val="50000"/>
              </a:srgbClr>
            </a:outerShdw>
          </a:effectLst>
        </p:spPr>
        <p:txBody>
          <a:bodyPr wrap="none" anchor="ctr"/>
          <a:lstStyle/>
          <a:p>
            <a:r>
              <a:rPr lang="en-US" sz="2400" b="1" dirty="0">
                <a:solidFill>
                  <a:srgbClr val="FFFFFF"/>
                </a:solidFill>
                <a:effectLst>
                  <a:outerShdw blurRad="38100" dist="38100" dir="2700000" algn="tl">
                    <a:srgbClr val="000000"/>
                  </a:outerShdw>
                </a:effectLst>
              </a:rPr>
              <a:t>4. </a:t>
            </a:r>
            <a:r>
              <a:rPr lang="en-US" sz="2400" b="1" dirty="0" smtClean="0">
                <a:solidFill>
                  <a:srgbClr val="FFFFFF"/>
                </a:solidFill>
                <a:effectLst>
                  <a:outerShdw blurRad="38100" dist="38100" dir="2700000" algn="tl">
                    <a:srgbClr val="000000"/>
                  </a:outerShdw>
                </a:effectLst>
              </a:rPr>
              <a:t>Result and Discussion</a:t>
            </a:r>
            <a:endParaRPr lang="en-US" sz="2400" b="1" dirty="0">
              <a:solidFill>
                <a:srgbClr val="FFFFFF"/>
              </a:solidFill>
              <a:effectLst>
                <a:outerShdw blurRad="38100" dist="38100" dir="2700000" algn="tl">
                  <a:srgbClr val="000000"/>
                </a:outerShdw>
              </a:effectLst>
            </a:endParaRPr>
          </a:p>
        </p:txBody>
      </p:sp>
      <p:sp>
        <p:nvSpPr>
          <p:cNvPr id="302088" name="AutoShape 8"/>
          <p:cNvSpPr>
            <a:spLocks noChangeArrowheads="1"/>
          </p:cNvSpPr>
          <p:nvPr/>
        </p:nvSpPr>
        <p:spPr bwMode="gray">
          <a:xfrm>
            <a:off x="2057400" y="5029200"/>
            <a:ext cx="5181600" cy="533400"/>
          </a:xfrm>
          <a:prstGeom prst="roundRect">
            <a:avLst>
              <a:gd name="adj" fmla="val 16667"/>
            </a:avLst>
          </a:prstGeom>
          <a:gradFill rotWithShape="1">
            <a:gsLst>
              <a:gs pos="0">
                <a:srgbClr val="657A20"/>
              </a:gs>
              <a:gs pos="50000">
                <a:srgbClr val="657A20">
                  <a:gamma/>
                  <a:tint val="51373"/>
                  <a:invGamma/>
                </a:srgbClr>
              </a:gs>
              <a:gs pos="100000">
                <a:srgbClr val="657A20"/>
              </a:gs>
            </a:gsLst>
            <a:lin ang="5400000" scaled="1"/>
          </a:gradFill>
          <a:ln w="25400" algn="ctr">
            <a:solidFill>
              <a:schemeClr val="tx1"/>
            </a:solidFill>
            <a:round/>
            <a:headEnd/>
            <a:tailEnd/>
          </a:ln>
          <a:effectLst>
            <a:outerShdw dist="107763" dir="2700000" algn="ctr" rotWithShape="0">
              <a:srgbClr val="000000">
                <a:alpha val="50000"/>
              </a:srgbClr>
            </a:outerShdw>
          </a:effectLst>
        </p:spPr>
        <p:txBody>
          <a:bodyPr wrap="none" anchor="ctr"/>
          <a:lstStyle/>
          <a:p>
            <a:r>
              <a:rPr lang="en-US" sz="2400" b="1" dirty="0">
                <a:solidFill>
                  <a:srgbClr val="FFFFFF"/>
                </a:solidFill>
                <a:effectLst>
                  <a:outerShdw blurRad="38100" dist="38100" dir="2700000" algn="tl">
                    <a:srgbClr val="000000"/>
                  </a:outerShdw>
                </a:effectLst>
              </a:rPr>
              <a:t>5. </a:t>
            </a:r>
            <a:r>
              <a:rPr lang="en-US" sz="2400" b="1" dirty="0" smtClean="0">
                <a:solidFill>
                  <a:srgbClr val="FFFFFF"/>
                </a:solidFill>
                <a:effectLst>
                  <a:outerShdw blurRad="38100" dist="38100" dir="2700000" algn="tl">
                    <a:srgbClr val="000000"/>
                  </a:outerShdw>
                </a:effectLst>
              </a:rPr>
              <a:t>Conclusion</a:t>
            </a:r>
            <a:endParaRPr lang="en-US" sz="2400" b="1" dirty="0">
              <a:solidFill>
                <a:srgbClr val="FFFFFF"/>
              </a:solidFill>
              <a:effectLst>
                <a:outerShdw blurRad="38100" dist="38100" dir="2700000" algn="tl">
                  <a:srgbClr val="000000"/>
                </a:outerShdw>
              </a:effectLst>
            </a:endParaRPr>
          </a:p>
        </p:txBody>
      </p:sp>
      <p:sp>
        <p:nvSpPr>
          <p:cNvPr id="3" name="Rectangle 2"/>
          <p:cNvSpPr/>
          <p:nvPr/>
        </p:nvSpPr>
        <p:spPr>
          <a:xfrm>
            <a:off x="1447800" y="381000"/>
            <a:ext cx="5791200" cy="7620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b="1" dirty="0" smtClean="0">
                <a:solidFill>
                  <a:schemeClr val="bg2">
                    <a:lumMod val="50000"/>
                  </a:schemeClr>
                </a:solidFill>
                <a:latin typeface="Times New Roman" pitchFamily="18" charset="0"/>
                <a:cs typeface="Times New Roman" pitchFamily="18" charset="0"/>
              </a:rPr>
              <a:t>Contents</a:t>
            </a:r>
            <a:endParaRPr lang="en-US" sz="4400" b="1" dirty="0">
              <a:solidFill>
                <a:schemeClr val="bg2">
                  <a:lumMod val="50000"/>
                </a:schemeClr>
              </a:solidFill>
              <a:latin typeface="Times New Roman" pitchFamily="18" charset="0"/>
              <a:cs typeface="Times New Roman" pitchFamily="18" charset="0"/>
            </a:endParaRPr>
          </a:p>
        </p:txBody>
      </p:sp>
      <p:sp>
        <p:nvSpPr>
          <p:cNvPr id="5" name="Slide Number Placeholder 4"/>
          <p:cNvSpPr>
            <a:spLocks noGrp="1"/>
          </p:cNvSpPr>
          <p:nvPr>
            <p:ph type="sldNum" sz="quarter" idx="15"/>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368494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1219200"/>
            <a:ext cx="4381500" cy="5254752"/>
          </a:xfrm>
        </p:spPr>
        <p:txBody>
          <a:bodyPr>
            <a:normAutofit fontScale="92500"/>
          </a:bodyPr>
          <a:lstStyle/>
          <a:p>
            <a:pPr algn="just">
              <a:buFont typeface="Wingdings" pitchFamily="2" charset="2"/>
              <a:buChar char="Ø"/>
            </a:pPr>
            <a:r>
              <a:rPr lang="en-US" dirty="0" smtClean="0">
                <a:latin typeface="Times New Roman" pitchFamily="18" charset="0"/>
                <a:cs typeface="Times New Roman" pitchFamily="18" charset="0"/>
              </a:rPr>
              <a:t>Nowadays, crop </a:t>
            </a:r>
            <a:r>
              <a:rPr lang="en-US" dirty="0">
                <a:latin typeface="Times New Roman" pitchFamily="18" charset="0"/>
                <a:cs typeface="Times New Roman" pitchFamily="18" charset="0"/>
              </a:rPr>
              <a:t>yield and soil productivity </a:t>
            </a:r>
            <a:r>
              <a:rPr lang="en-US" dirty="0" smtClean="0">
                <a:latin typeface="Times New Roman" pitchFamily="18" charset="0"/>
                <a:cs typeface="Times New Roman" pitchFamily="18" charset="0"/>
              </a:rPr>
              <a:t>reduced to </a:t>
            </a:r>
            <a:r>
              <a:rPr lang="en-US" dirty="0">
                <a:latin typeface="Times New Roman" pitchFamily="18" charset="0"/>
                <a:cs typeface="Times New Roman" pitchFamily="18" charset="0"/>
              </a:rPr>
              <a:t>considerable levels due to </a:t>
            </a:r>
            <a:r>
              <a:rPr lang="en-US" dirty="0" smtClean="0">
                <a:latin typeface="Times New Roman" pitchFamily="18" charset="0"/>
                <a:cs typeface="Times New Roman" pitchFamily="18" charset="0"/>
              </a:rPr>
              <a:t>decreased </a:t>
            </a:r>
            <a:r>
              <a:rPr lang="en-US" dirty="0">
                <a:latin typeface="Times New Roman" pitchFamily="18" charset="0"/>
                <a:cs typeface="Times New Roman" pitchFamily="18" charset="0"/>
              </a:rPr>
              <a:t>organic matter contents along with use of dense </a:t>
            </a:r>
            <a:r>
              <a:rPr lang="en-US" dirty="0" smtClean="0">
                <a:latin typeface="Times New Roman" pitchFamily="18" charset="0"/>
                <a:cs typeface="Times New Roman" pitchFamily="18" charset="0"/>
              </a:rPr>
              <a:t>fertilizers.</a:t>
            </a:r>
          </a:p>
          <a:p>
            <a:pPr marL="0" indent="0" algn="just">
              <a:buNone/>
            </a:pPr>
            <a:endParaRPr lang="en-US" dirty="0" smtClean="0">
              <a:latin typeface="Times New Roman" pitchFamily="18" charset="0"/>
              <a:cs typeface="Times New Roman" pitchFamily="18" charset="0"/>
            </a:endParaRPr>
          </a:p>
          <a:p>
            <a:pPr algn="just">
              <a:buFont typeface="Wingdings" pitchFamily="2" charset="2"/>
              <a:buChar char="Ø"/>
            </a:pPr>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order to solve these problems, improvement of soil structure </a:t>
            </a:r>
            <a:r>
              <a:rPr lang="en-US" dirty="0" smtClean="0">
                <a:latin typeface="Times New Roman" pitchFamily="18" charset="0"/>
                <a:cs typeface="Times New Roman" pitchFamily="18" charset="0"/>
              </a:rPr>
              <a:t>by </a:t>
            </a:r>
            <a:r>
              <a:rPr lang="en-US" dirty="0">
                <a:latin typeface="Times New Roman" pitchFamily="18" charset="0"/>
                <a:cs typeface="Times New Roman" pitchFamily="18" charset="0"/>
              </a:rPr>
              <a:t>using organic materials is one of the most effective solutions. Among organic materials, spent mushroom substrates (SMS) and </a:t>
            </a:r>
            <a:r>
              <a:rPr lang="en-US" dirty="0" err="1">
                <a:latin typeface="Times New Roman" pitchFamily="18" charset="0"/>
                <a:cs typeface="Times New Roman" pitchFamily="18" charset="0"/>
              </a:rPr>
              <a:t>vermicompost</a:t>
            </a:r>
            <a:r>
              <a:rPr lang="en-US" dirty="0">
                <a:latin typeface="Times New Roman" pitchFamily="18" charset="0"/>
                <a:cs typeface="Times New Roman" pitchFamily="18" charset="0"/>
              </a:rPr>
              <a:t> (VC) are considered </a:t>
            </a:r>
            <a:r>
              <a:rPr lang="en-US" dirty="0" smtClean="0">
                <a:latin typeface="Times New Roman" pitchFamily="18" charset="0"/>
                <a:cs typeface="Times New Roman" pitchFamily="18" charset="0"/>
              </a:rPr>
              <a:t>efficiently.</a:t>
            </a:r>
            <a:endParaRPr lang="en-US" dirty="0">
              <a:latin typeface="Times New Roman" pitchFamily="18" charset="0"/>
              <a:cs typeface="Times New Roman" pitchFamily="18" charset="0"/>
            </a:endParaRPr>
          </a:p>
          <a:p>
            <a:pPr algn="just">
              <a:buFont typeface="Wingdings" pitchFamily="2" charset="2"/>
              <a:buChar char="Ø"/>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3</a:t>
            </a:fld>
            <a:endParaRPr lang="en-US"/>
          </a:p>
        </p:txBody>
      </p:sp>
      <p:sp>
        <p:nvSpPr>
          <p:cNvPr id="5" name="Rectangle 4"/>
          <p:cNvSpPr/>
          <p:nvPr/>
        </p:nvSpPr>
        <p:spPr>
          <a:xfrm>
            <a:off x="1219200" y="46511"/>
            <a:ext cx="6781800" cy="88966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smtClean="0">
                <a:solidFill>
                  <a:schemeClr val="bg2">
                    <a:lumMod val="75000"/>
                  </a:schemeClr>
                </a:solidFill>
                <a:latin typeface="Times New Roman" pitchFamily="18" charset="0"/>
                <a:cs typeface="Times New Roman" pitchFamily="18" charset="0"/>
              </a:rPr>
              <a:t>1. Introduction</a:t>
            </a:r>
            <a:endParaRPr lang="en-US" sz="4000" b="1" dirty="0">
              <a:solidFill>
                <a:schemeClr val="bg2">
                  <a:lumMod val="75000"/>
                </a:schemeClr>
              </a:solidFill>
              <a:latin typeface="Times New Roman" pitchFamily="18" charset="0"/>
              <a:cs typeface="Times New Roman" pitchFamily="18" charset="0"/>
            </a:endParaRPr>
          </a:p>
        </p:txBody>
      </p:sp>
      <p:pic>
        <p:nvPicPr>
          <p:cNvPr id="6" name="Picture 2" descr="C:\Users\Customer\Desktop\hand_fertilizer_thinkstock_-1024x10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1343890"/>
            <a:ext cx="4114800" cy="4523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9939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600200"/>
            <a:ext cx="4800600" cy="4873752"/>
          </a:xfrm>
        </p:spPr>
        <p:txBody>
          <a:bodyPr>
            <a:normAutofit/>
          </a:bodyPr>
          <a:lstStyle/>
          <a:p>
            <a:pPr algn="just">
              <a:buFont typeface="Wingdings" pitchFamily="2" charset="2"/>
              <a:buChar char="Ø"/>
            </a:pPr>
            <a:r>
              <a:rPr lang="en-US" dirty="0">
                <a:latin typeface="Times New Roman" pitchFamily="18" charset="0"/>
                <a:cs typeface="Times New Roman" pitchFamily="18" charset="0"/>
              </a:rPr>
              <a:t>SMS has been also identified as a potential material in agricultural production, especially in organic agriculture. </a:t>
            </a:r>
            <a:endParaRPr lang="en-US" dirty="0" smtClean="0">
              <a:latin typeface="Times New Roman" pitchFamily="18" charset="0"/>
              <a:cs typeface="Times New Roman" pitchFamily="18" charset="0"/>
            </a:endParaRPr>
          </a:p>
          <a:p>
            <a:pPr algn="just">
              <a:buFont typeface="Wingdings" pitchFamily="2" charset="2"/>
              <a:buChar char="Ø"/>
            </a:pPr>
            <a:r>
              <a:rPr lang="en-US" dirty="0" smtClean="0">
                <a:latin typeface="Times New Roman" pitchFamily="18" charset="0"/>
                <a:cs typeface="Times New Roman" pitchFamily="18" charset="0"/>
              </a:rPr>
              <a:t>SMS </a:t>
            </a:r>
            <a:r>
              <a:rPr lang="en-US" dirty="0">
                <a:latin typeface="Times New Roman" pitchFamily="18" charset="0"/>
                <a:cs typeface="Times New Roman" pitchFamily="18" charset="0"/>
              </a:rPr>
              <a:t>contains a high value of nutrients that is </a:t>
            </a:r>
            <a:r>
              <a:rPr lang="en-US" dirty="0" smtClean="0">
                <a:latin typeface="Times New Roman" pitchFamily="18" charset="0"/>
                <a:cs typeface="Times New Roman" pitchFamily="18" charset="0"/>
              </a:rPr>
              <a:t>harmless </a:t>
            </a:r>
            <a:r>
              <a:rPr lang="en-US" dirty="0">
                <a:latin typeface="Times New Roman" pitchFamily="18" charset="0"/>
                <a:cs typeface="Times New Roman" pitchFamily="18" charset="0"/>
              </a:rPr>
              <a:t>to plants </a:t>
            </a:r>
            <a:r>
              <a:rPr lang="en-US" dirty="0" smtClean="0">
                <a:latin typeface="Times New Roman" pitchFamily="18" charset="0"/>
                <a:cs typeface="Times New Roman" pitchFamily="18" charset="0"/>
              </a:rPr>
              <a:t>and </a:t>
            </a:r>
            <a:r>
              <a:rPr lang="en-US" dirty="0">
                <a:latin typeface="Times New Roman" pitchFamily="18" charset="0"/>
                <a:cs typeface="Times New Roman" pitchFamily="18" charset="0"/>
              </a:rPr>
              <a:t>was also determined as a rich source of humus which helps maintain soil structure such as improving soil water holding capacity, soil aeration … and provides nutrients for plants </a:t>
            </a:r>
            <a:endParaRPr lang="en-US" dirty="0" smtClean="0">
              <a:latin typeface="Times New Roman" pitchFamily="18" charset="0"/>
              <a:cs typeface="Times New Roman" pitchFamily="18" charset="0"/>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4</a:t>
            </a:fld>
            <a:endParaRPr lang="en-US"/>
          </a:p>
        </p:txBody>
      </p:sp>
      <p:sp>
        <p:nvSpPr>
          <p:cNvPr id="5" name="Rectangle 4"/>
          <p:cNvSpPr/>
          <p:nvPr/>
        </p:nvSpPr>
        <p:spPr>
          <a:xfrm>
            <a:off x="1219200" y="46511"/>
            <a:ext cx="6781800" cy="88966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smtClean="0">
                <a:solidFill>
                  <a:schemeClr val="bg2">
                    <a:lumMod val="75000"/>
                  </a:schemeClr>
                </a:solidFill>
                <a:latin typeface="Times New Roman" pitchFamily="18" charset="0"/>
                <a:cs typeface="Times New Roman" pitchFamily="18" charset="0"/>
              </a:rPr>
              <a:t>1. Introduction</a:t>
            </a:r>
            <a:endParaRPr lang="en-US" sz="4000" b="1" dirty="0">
              <a:solidFill>
                <a:schemeClr val="bg2">
                  <a:lumMod val="75000"/>
                </a:schemeClr>
              </a:solidFill>
              <a:latin typeface="Times New Roman" pitchFamily="18" charset="0"/>
              <a:cs typeface="Times New Roman" pitchFamily="18" charset="0"/>
            </a:endParaRPr>
          </a:p>
        </p:txBody>
      </p:sp>
      <p:pic>
        <p:nvPicPr>
          <p:cNvPr id="6" name="Picture 2" descr="C:\Users\Customer\Desktop\hing-mushrooms-spent-substra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828800"/>
            <a:ext cx="365760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05108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295400"/>
            <a:ext cx="4953000" cy="5178552"/>
          </a:xfrm>
        </p:spPr>
        <p:txBody>
          <a:bodyPr>
            <a:normAutofit/>
          </a:bodyPr>
          <a:lstStyle/>
          <a:p>
            <a:pPr algn="just">
              <a:buFont typeface="Wingdings" pitchFamily="2" charset="2"/>
              <a:buChar char="Ø"/>
            </a:pPr>
            <a:r>
              <a:rPr lang="en-US" dirty="0" smtClean="0">
                <a:latin typeface="Times New Roman" pitchFamily="18" charset="0"/>
                <a:cs typeface="Times New Roman" pitchFamily="18" charset="0"/>
              </a:rPr>
              <a:t>VC </a:t>
            </a:r>
            <a:r>
              <a:rPr lang="en-US" dirty="0">
                <a:latin typeface="Times New Roman" pitchFamily="18" charset="0"/>
                <a:cs typeface="Times New Roman" pitchFamily="18" charset="0"/>
              </a:rPr>
              <a:t>has many excellent characteristics, especially it is a rich source of bacteria, fungi, and microorganisms </a:t>
            </a:r>
            <a:endParaRPr lang="en-US" dirty="0" smtClean="0">
              <a:latin typeface="Times New Roman" pitchFamily="18" charset="0"/>
              <a:cs typeface="Times New Roman" pitchFamily="18" charset="0"/>
            </a:endParaRPr>
          </a:p>
          <a:p>
            <a:pPr algn="just">
              <a:buFont typeface="Wingdings" pitchFamily="2" charset="2"/>
              <a:buChar char="Ø"/>
            </a:pPr>
            <a:r>
              <a:rPr lang="en-US" dirty="0" smtClean="0">
                <a:latin typeface="Times New Roman" pitchFamily="18" charset="0"/>
                <a:cs typeface="Times New Roman" pitchFamily="18" charset="0"/>
              </a:rPr>
              <a:t>Moreover</a:t>
            </a:r>
            <a:r>
              <a:rPr lang="en-US" dirty="0">
                <a:latin typeface="Times New Roman" pitchFamily="18" charset="0"/>
                <a:cs typeface="Times New Roman" pitchFamily="18" charset="0"/>
              </a:rPr>
              <a:t>, VC contains most nutrients in forms that are easily taken by plants such as phosphorus, potassium, nitrates, and magnesium </a:t>
            </a:r>
            <a:endParaRPr lang="en-US" dirty="0" smtClean="0">
              <a:latin typeface="Times New Roman" pitchFamily="18" charset="0"/>
              <a:cs typeface="Times New Roman" pitchFamily="18" charset="0"/>
            </a:endParaRPr>
          </a:p>
          <a:p>
            <a:pPr algn="just">
              <a:buFont typeface="Wingdings" pitchFamily="2" charset="2"/>
              <a:buChar char="Ø"/>
            </a:pPr>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agriculture production, SMS and VC have been widely </a:t>
            </a:r>
            <a:r>
              <a:rPr lang="en-US" dirty="0" smtClean="0">
                <a:latin typeface="Times New Roman" pitchFamily="18" charset="0"/>
                <a:cs typeface="Times New Roman" pitchFamily="18" charset="0"/>
              </a:rPr>
              <a:t>studied. However</a:t>
            </a:r>
            <a:r>
              <a:rPr lang="en-US" dirty="0">
                <a:latin typeface="Times New Roman" pitchFamily="18" charset="0"/>
                <a:cs typeface="Times New Roman" pitchFamily="18" charset="0"/>
              </a:rPr>
              <a:t>, there are few studies to determine effects of SMS and VC combination on crops. </a:t>
            </a:r>
          </a:p>
        </p:txBody>
      </p:sp>
      <p:sp>
        <p:nvSpPr>
          <p:cNvPr id="4" name="Slide Number Placeholder 3"/>
          <p:cNvSpPr>
            <a:spLocks noGrp="1"/>
          </p:cNvSpPr>
          <p:nvPr>
            <p:ph type="sldNum" sz="quarter" idx="15"/>
          </p:nvPr>
        </p:nvSpPr>
        <p:spPr/>
        <p:txBody>
          <a:bodyPr/>
          <a:lstStyle/>
          <a:p>
            <a:fld id="{B6F15528-21DE-4FAA-801E-634DDDAF4B2B}" type="slidenum">
              <a:rPr lang="en-US" smtClean="0"/>
              <a:pPr/>
              <a:t>5</a:t>
            </a:fld>
            <a:endParaRPr lang="en-US"/>
          </a:p>
        </p:txBody>
      </p:sp>
      <p:sp>
        <p:nvSpPr>
          <p:cNvPr id="5" name="Rectangle 4"/>
          <p:cNvSpPr/>
          <p:nvPr/>
        </p:nvSpPr>
        <p:spPr>
          <a:xfrm>
            <a:off x="1219200" y="46511"/>
            <a:ext cx="6781800" cy="88966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smtClean="0">
                <a:solidFill>
                  <a:schemeClr val="bg2">
                    <a:lumMod val="75000"/>
                  </a:schemeClr>
                </a:solidFill>
                <a:latin typeface="Times New Roman" pitchFamily="18" charset="0"/>
                <a:cs typeface="Times New Roman" pitchFamily="18" charset="0"/>
              </a:rPr>
              <a:t>1. Introduction</a:t>
            </a:r>
            <a:endParaRPr lang="en-US" sz="4000" b="1" dirty="0">
              <a:solidFill>
                <a:schemeClr val="bg2">
                  <a:lumMod val="75000"/>
                </a:schemeClr>
              </a:solidFill>
              <a:latin typeface="Times New Roman" pitchFamily="18" charset="0"/>
              <a:cs typeface="Times New Roman" pitchFamily="18" charset="0"/>
            </a:endParaRPr>
          </a:p>
        </p:txBody>
      </p:sp>
      <p:pic>
        <p:nvPicPr>
          <p:cNvPr id="2050" name="Picture 2" descr="Kết quả hình ảnh cho images for vermicompo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447800"/>
            <a:ext cx="335280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24352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9" name="Freeform 3"/>
          <p:cNvSpPr>
            <a:spLocks/>
          </p:cNvSpPr>
          <p:nvPr/>
        </p:nvSpPr>
        <p:spPr bwMode="gray">
          <a:xfrm>
            <a:off x="1028700" y="2779713"/>
            <a:ext cx="2019300" cy="962025"/>
          </a:xfrm>
          <a:custGeom>
            <a:avLst/>
            <a:gdLst>
              <a:gd name="T0" fmla="*/ 88 w 2320"/>
              <a:gd name="T1" fmla="*/ 696 h 792"/>
              <a:gd name="T2" fmla="*/ 88 w 2320"/>
              <a:gd name="T3" fmla="*/ 0 h 792"/>
              <a:gd name="T4" fmla="*/ 0 w 2320"/>
              <a:gd name="T5" fmla="*/ 0 h 792"/>
              <a:gd name="T6" fmla="*/ 0 w 2320"/>
              <a:gd name="T7" fmla="*/ 792 h 792"/>
              <a:gd name="T8" fmla="*/ 2320 w 2320"/>
              <a:gd name="T9" fmla="*/ 792 h 792"/>
              <a:gd name="T10" fmla="*/ 2320 w 2320"/>
              <a:gd name="T11" fmla="*/ 696 h 792"/>
              <a:gd name="T12" fmla="*/ 88 w 2320"/>
              <a:gd name="T13" fmla="*/ 696 h 792"/>
            </a:gdLst>
            <a:ahLst/>
            <a:cxnLst>
              <a:cxn ang="0">
                <a:pos x="T0" y="T1"/>
              </a:cxn>
              <a:cxn ang="0">
                <a:pos x="T2" y="T3"/>
              </a:cxn>
              <a:cxn ang="0">
                <a:pos x="T4" y="T5"/>
              </a:cxn>
              <a:cxn ang="0">
                <a:pos x="T6" y="T7"/>
              </a:cxn>
              <a:cxn ang="0">
                <a:pos x="T8" y="T9"/>
              </a:cxn>
              <a:cxn ang="0">
                <a:pos x="T10" y="T11"/>
              </a:cxn>
              <a:cxn ang="0">
                <a:pos x="T12" y="T13"/>
              </a:cxn>
            </a:cxnLst>
            <a:rect l="0" t="0" r="r" b="b"/>
            <a:pathLst>
              <a:path w="2320" h="792">
                <a:moveTo>
                  <a:pt x="88" y="696"/>
                </a:moveTo>
                <a:lnTo>
                  <a:pt x="88" y="0"/>
                </a:lnTo>
                <a:lnTo>
                  <a:pt x="0" y="0"/>
                </a:lnTo>
                <a:lnTo>
                  <a:pt x="0" y="792"/>
                </a:lnTo>
                <a:lnTo>
                  <a:pt x="2320" y="792"/>
                </a:lnTo>
                <a:lnTo>
                  <a:pt x="2320" y="696"/>
                </a:lnTo>
                <a:lnTo>
                  <a:pt x="88" y="696"/>
                </a:lnTo>
                <a:close/>
              </a:path>
            </a:pathLst>
          </a:custGeom>
          <a:solidFill>
            <a:srgbClr val="FFCC66"/>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418820" name="Freeform 4"/>
          <p:cNvSpPr>
            <a:spLocks/>
          </p:cNvSpPr>
          <p:nvPr/>
        </p:nvSpPr>
        <p:spPr bwMode="gray">
          <a:xfrm rot="10800000">
            <a:off x="6096000" y="1828800"/>
            <a:ext cx="1924050" cy="962025"/>
          </a:xfrm>
          <a:custGeom>
            <a:avLst/>
            <a:gdLst>
              <a:gd name="T0" fmla="*/ 88 w 2320"/>
              <a:gd name="T1" fmla="*/ 696 h 792"/>
              <a:gd name="T2" fmla="*/ 88 w 2320"/>
              <a:gd name="T3" fmla="*/ 0 h 792"/>
              <a:gd name="T4" fmla="*/ 0 w 2320"/>
              <a:gd name="T5" fmla="*/ 0 h 792"/>
              <a:gd name="T6" fmla="*/ 0 w 2320"/>
              <a:gd name="T7" fmla="*/ 792 h 792"/>
              <a:gd name="T8" fmla="*/ 2320 w 2320"/>
              <a:gd name="T9" fmla="*/ 792 h 792"/>
              <a:gd name="T10" fmla="*/ 2320 w 2320"/>
              <a:gd name="T11" fmla="*/ 696 h 792"/>
              <a:gd name="T12" fmla="*/ 88 w 2320"/>
              <a:gd name="T13" fmla="*/ 696 h 792"/>
            </a:gdLst>
            <a:ahLst/>
            <a:cxnLst>
              <a:cxn ang="0">
                <a:pos x="T0" y="T1"/>
              </a:cxn>
              <a:cxn ang="0">
                <a:pos x="T2" y="T3"/>
              </a:cxn>
              <a:cxn ang="0">
                <a:pos x="T4" y="T5"/>
              </a:cxn>
              <a:cxn ang="0">
                <a:pos x="T6" y="T7"/>
              </a:cxn>
              <a:cxn ang="0">
                <a:pos x="T8" y="T9"/>
              </a:cxn>
              <a:cxn ang="0">
                <a:pos x="T10" y="T11"/>
              </a:cxn>
              <a:cxn ang="0">
                <a:pos x="T12" y="T13"/>
              </a:cxn>
            </a:cxnLst>
            <a:rect l="0" t="0" r="r" b="b"/>
            <a:pathLst>
              <a:path w="2320" h="792">
                <a:moveTo>
                  <a:pt x="88" y="696"/>
                </a:moveTo>
                <a:lnTo>
                  <a:pt x="88" y="0"/>
                </a:lnTo>
                <a:lnTo>
                  <a:pt x="0" y="0"/>
                </a:lnTo>
                <a:lnTo>
                  <a:pt x="0" y="792"/>
                </a:lnTo>
                <a:lnTo>
                  <a:pt x="2320" y="792"/>
                </a:lnTo>
                <a:lnTo>
                  <a:pt x="2320" y="696"/>
                </a:lnTo>
                <a:lnTo>
                  <a:pt x="88" y="696"/>
                </a:lnTo>
                <a:close/>
              </a:path>
            </a:pathLst>
          </a:custGeom>
          <a:solidFill>
            <a:srgbClr val="FFCC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418821" name="Rectangle 5"/>
          <p:cNvSpPr>
            <a:spLocks noChangeArrowheads="1"/>
          </p:cNvSpPr>
          <p:nvPr/>
        </p:nvSpPr>
        <p:spPr bwMode="gray">
          <a:xfrm>
            <a:off x="1208088" y="2017713"/>
            <a:ext cx="6629400" cy="1524000"/>
          </a:xfrm>
          <a:prstGeom prst="rect">
            <a:avLst/>
          </a:prstGeom>
          <a:solidFill>
            <a:srgbClr val="E08500"/>
          </a:solidFill>
          <a:ln>
            <a:noFill/>
          </a:ln>
          <a:effectLst>
            <a:outerShdw sy="50000" kx="-2453608" rotWithShape="0">
              <a:srgbClr val="B2B2B2">
                <a:alpha val="50000"/>
              </a:srgbClr>
            </a:outerShdw>
          </a:effectLst>
          <a:extLst>
            <a:ext uri="{91240B29-F687-4F45-9708-019B960494DF}">
              <a14:hiddenLine xmlns:a14="http://schemas.microsoft.com/office/drawing/2010/main" w="9525">
                <a:solidFill>
                  <a:srgbClr val="CC6600"/>
                </a:solidFill>
                <a:miter lim="800000"/>
                <a:headEnd/>
                <a:tailEnd/>
              </a14:hiddenLine>
            </a:ext>
          </a:extLst>
        </p:spPr>
        <p:txBody>
          <a:bodyPr anchor="ctr"/>
          <a:lstStyle/>
          <a:p>
            <a:pPr algn="just"/>
            <a:r>
              <a:rPr lang="en-US" sz="2400" dirty="0" smtClean="0"/>
              <a:t>Evaluating </a:t>
            </a:r>
            <a:r>
              <a:rPr lang="en-US" sz="2400" dirty="0"/>
              <a:t>effects of SMS and VC on the soil properties, growth and </a:t>
            </a:r>
            <a:r>
              <a:rPr lang="en-US" sz="2400" dirty="0" smtClean="0"/>
              <a:t>yield </a:t>
            </a:r>
            <a:r>
              <a:rPr lang="en-US" sz="2400" dirty="0"/>
              <a:t>of honeydew melon. </a:t>
            </a:r>
            <a:endParaRPr lang="en-US" sz="2200" dirty="0">
              <a:solidFill>
                <a:srgbClr val="FFFFFF"/>
              </a:solidFill>
              <a:latin typeface="Times New Roman" pitchFamily="18" charset="0"/>
              <a:cs typeface="Times New Roman" pitchFamily="18" charset="0"/>
            </a:endParaRPr>
          </a:p>
        </p:txBody>
      </p:sp>
      <p:sp>
        <p:nvSpPr>
          <p:cNvPr id="418822" name="Freeform 6"/>
          <p:cNvSpPr>
            <a:spLocks/>
          </p:cNvSpPr>
          <p:nvPr/>
        </p:nvSpPr>
        <p:spPr bwMode="gray">
          <a:xfrm>
            <a:off x="1047750" y="4913313"/>
            <a:ext cx="2019300" cy="962025"/>
          </a:xfrm>
          <a:custGeom>
            <a:avLst/>
            <a:gdLst>
              <a:gd name="T0" fmla="*/ 88 w 2320"/>
              <a:gd name="T1" fmla="*/ 696 h 792"/>
              <a:gd name="T2" fmla="*/ 88 w 2320"/>
              <a:gd name="T3" fmla="*/ 0 h 792"/>
              <a:gd name="T4" fmla="*/ 0 w 2320"/>
              <a:gd name="T5" fmla="*/ 0 h 792"/>
              <a:gd name="T6" fmla="*/ 0 w 2320"/>
              <a:gd name="T7" fmla="*/ 792 h 792"/>
              <a:gd name="T8" fmla="*/ 2320 w 2320"/>
              <a:gd name="T9" fmla="*/ 792 h 792"/>
              <a:gd name="T10" fmla="*/ 2320 w 2320"/>
              <a:gd name="T11" fmla="*/ 696 h 792"/>
              <a:gd name="T12" fmla="*/ 88 w 2320"/>
              <a:gd name="T13" fmla="*/ 696 h 792"/>
            </a:gdLst>
            <a:ahLst/>
            <a:cxnLst>
              <a:cxn ang="0">
                <a:pos x="T0" y="T1"/>
              </a:cxn>
              <a:cxn ang="0">
                <a:pos x="T2" y="T3"/>
              </a:cxn>
              <a:cxn ang="0">
                <a:pos x="T4" y="T5"/>
              </a:cxn>
              <a:cxn ang="0">
                <a:pos x="T6" y="T7"/>
              </a:cxn>
              <a:cxn ang="0">
                <a:pos x="T8" y="T9"/>
              </a:cxn>
              <a:cxn ang="0">
                <a:pos x="T10" y="T11"/>
              </a:cxn>
              <a:cxn ang="0">
                <a:pos x="T12" y="T13"/>
              </a:cxn>
            </a:cxnLst>
            <a:rect l="0" t="0" r="r" b="b"/>
            <a:pathLst>
              <a:path w="2320" h="792">
                <a:moveTo>
                  <a:pt x="88" y="696"/>
                </a:moveTo>
                <a:lnTo>
                  <a:pt x="88" y="0"/>
                </a:lnTo>
                <a:lnTo>
                  <a:pt x="0" y="0"/>
                </a:lnTo>
                <a:lnTo>
                  <a:pt x="0" y="792"/>
                </a:lnTo>
                <a:lnTo>
                  <a:pt x="2320" y="792"/>
                </a:lnTo>
                <a:lnTo>
                  <a:pt x="2320" y="696"/>
                </a:lnTo>
                <a:lnTo>
                  <a:pt x="88" y="696"/>
                </a:lnTo>
                <a:close/>
              </a:path>
            </a:pathLst>
          </a:custGeom>
          <a:solidFill>
            <a:srgbClr val="91BF6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418823" name="Freeform 7"/>
          <p:cNvSpPr>
            <a:spLocks/>
          </p:cNvSpPr>
          <p:nvPr/>
        </p:nvSpPr>
        <p:spPr bwMode="gray">
          <a:xfrm rot="10800000">
            <a:off x="6115050" y="3962400"/>
            <a:ext cx="1924050" cy="962025"/>
          </a:xfrm>
          <a:custGeom>
            <a:avLst/>
            <a:gdLst>
              <a:gd name="T0" fmla="*/ 88 w 2320"/>
              <a:gd name="T1" fmla="*/ 696 h 792"/>
              <a:gd name="T2" fmla="*/ 88 w 2320"/>
              <a:gd name="T3" fmla="*/ 0 h 792"/>
              <a:gd name="T4" fmla="*/ 0 w 2320"/>
              <a:gd name="T5" fmla="*/ 0 h 792"/>
              <a:gd name="T6" fmla="*/ 0 w 2320"/>
              <a:gd name="T7" fmla="*/ 792 h 792"/>
              <a:gd name="T8" fmla="*/ 2320 w 2320"/>
              <a:gd name="T9" fmla="*/ 792 h 792"/>
              <a:gd name="T10" fmla="*/ 2320 w 2320"/>
              <a:gd name="T11" fmla="*/ 696 h 792"/>
              <a:gd name="T12" fmla="*/ 88 w 2320"/>
              <a:gd name="T13" fmla="*/ 696 h 792"/>
            </a:gdLst>
            <a:ahLst/>
            <a:cxnLst>
              <a:cxn ang="0">
                <a:pos x="T0" y="T1"/>
              </a:cxn>
              <a:cxn ang="0">
                <a:pos x="T2" y="T3"/>
              </a:cxn>
              <a:cxn ang="0">
                <a:pos x="T4" y="T5"/>
              </a:cxn>
              <a:cxn ang="0">
                <a:pos x="T6" y="T7"/>
              </a:cxn>
              <a:cxn ang="0">
                <a:pos x="T8" y="T9"/>
              </a:cxn>
              <a:cxn ang="0">
                <a:pos x="T10" y="T11"/>
              </a:cxn>
              <a:cxn ang="0">
                <a:pos x="T12" y="T13"/>
              </a:cxn>
            </a:cxnLst>
            <a:rect l="0" t="0" r="r" b="b"/>
            <a:pathLst>
              <a:path w="2320" h="792">
                <a:moveTo>
                  <a:pt x="88" y="696"/>
                </a:moveTo>
                <a:lnTo>
                  <a:pt x="88" y="0"/>
                </a:lnTo>
                <a:lnTo>
                  <a:pt x="0" y="0"/>
                </a:lnTo>
                <a:lnTo>
                  <a:pt x="0" y="792"/>
                </a:lnTo>
                <a:lnTo>
                  <a:pt x="2320" y="792"/>
                </a:lnTo>
                <a:lnTo>
                  <a:pt x="2320" y="696"/>
                </a:lnTo>
                <a:lnTo>
                  <a:pt x="88" y="696"/>
                </a:lnTo>
                <a:close/>
              </a:path>
            </a:pathLst>
          </a:custGeom>
          <a:solidFill>
            <a:srgbClr val="91BF6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418824" name="Rectangle 8"/>
          <p:cNvSpPr>
            <a:spLocks noChangeArrowheads="1"/>
          </p:cNvSpPr>
          <p:nvPr/>
        </p:nvSpPr>
        <p:spPr bwMode="gray">
          <a:xfrm>
            <a:off x="1227138" y="4151313"/>
            <a:ext cx="6629400" cy="1524000"/>
          </a:xfrm>
          <a:prstGeom prst="rect">
            <a:avLst/>
          </a:prstGeom>
          <a:solidFill>
            <a:srgbClr val="86B600"/>
          </a:solidFill>
          <a:ln>
            <a:noFill/>
          </a:ln>
          <a:effectLst>
            <a:outerShdw sy="50000" kx="-2453608" rotWithShape="0">
              <a:srgbClr val="B2B2B2">
                <a:alpha val="50000"/>
              </a:srgbClr>
            </a:outerShdw>
          </a:effectLst>
          <a:extLst>
            <a:ext uri="{91240B29-F687-4F45-9708-019B960494DF}">
              <a14:hiddenLine xmlns:a14="http://schemas.microsoft.com/office/drawing/2010/main" w="9525">
                <a:solidFill>
                  <a:srgbClr val="669900"/>
                </a:solidFill>
                <a:miter lim="800000"/>
                <a:headEnd/>
                <a:tailEnd/>
              </a14:hiddenLine>
            </a:ext>
          </a:extLst>
        </p:spPr>
        <p:txBody>
          <a:bodyPr anchor="ctr"/>
          <a:lstStyle/>
          <a:p>
            <a:r>
              <a:rPr lang="en-US" sz="2400" dirty="0" smtClean="0"/>
              <a:t>Determining </a:t>
            </a:r>
            <a:r>
              <a:rPr lang="en-US" sz="2400" dirty="0"/>
              <a:t>the best rates of SMS and VC for honeydew melon production in organic agriculture.</a:t>
            </a:r>
          </a:p>
          <a:p>
            <a:endParaRPr lang="en-US" sz="2400" dirty="0">
              <a:solidFill>
                <a:srgbClr val="FFFFFF"/>
              </a:solidFill>
            </a:endParaRPr>
          </a:p>
        </p:txBody>
      </p:sp>
      <p:sp>
        <p:nvSpPr>
          <p:cNvPr id="10" name="Rectangle 9"/>
          <p:cNvSpPr/>
          <p:nvPr/>
        </p:nvSpPr>
        <p:spPr>
          <a:xfrm>
            <a:off x="152400" y="381000"/>
            <a:ext cx="8382000" cy="9144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smtClean="0">
                <a:solidFill>
                  <a:schemeClr val="tx2">
                    <a:lumMod val="60000"/>
                    <a:lumOff val="40000"/>
                  </a:schemeClr>
                </a:solidFill>
                <a:latin typeface="Times New Roman" pitchFamily="18" charset="0"/>
                <a:cs typeface="Times New Roman" pitchFamily="18" charset="0"/>
              </a:rPr>
              <a:t>2. Objectives</a:t>
            </a:r>
            <a:endParaRPr lang="en-US" sz="4000" b="1" dirty="0">
              <a:solidFill>
                <a:schemeClr val="tx2">
                  <a:lumMod val="60000"/>
                  <a:lumOff val="40000"/>
                </a:schemeClr>
              </a:solidFill>
              <a:latin typeface="Times New Roman" pitchFamily="18" charset="0"/>
              <a:cs typeface="Times New Roman" pitchFamily="18" charset="0"/>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8906779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990600"/>
            <a:ext cx="8534400" cy="5483352"/>
          </a:xfrm>
        </p:spPr>
        <p:txBody>
          <a:bodyPr/>
          <a:lstStyle/>
          <a:p>
            <a:pPr marL="0" indent="0">
              <a:buNone/>
            </a:pPr>
            <a:r>
              <a:rPr lang="en-US" sz="2200" b="1" i="1" dirty="0" smtClean="0">
                <a:solidFill>
                  <a:srgbClr val="FF0000"/>
                </a:solidFill>
                <a:latin typeface="Times New Roman" pitchFamily="18" charset="0"/>
                <a:cs typeface="Times New Roman" pitchFamily="18" charset="0"/>
              </a:rPr>
              <a:t>3.1. Materials</a:t>
            </a:r>
          </a:p>
          <a:p>
            <a:pPr marL="0" indent="0">
              <a:buNone/>
            </a:pPr>
            <a:r>
              <a:rPr lang="en-US" sz="2200" b="1" u="sng" dirty="0" smtClean="0">
                <a:latin typeface="Times New Roman" pitchFamily="18" charset="0"/>
                <a:cs typeface="Times New Roman" pitchFamily="18" charset="0"/>
              </a:rPr>
              <a:t>Seedling: </a:t>
            </a:r>
            <a:r>
              <a:rPr lang="en-US" sz="2200" dirty="0" smtClean="0">
                <a:latin typeface="Times New Roman" pitchFamily="18" charset="0"/>
                <a:cs typeface="Times New Roman" pitchFamily="18" charset="0"/>
              </a:rPr>
              <a:t>My experiment </a:t>
            </a:r>
            <a:r>
              <a:rPr lang="en-US" sz="2200" dirty="0">
                <a:latin typeface="Times New Roman" pitchFamily="18" charset="0"/>
                <a:cs typeface="Times New Roman" pitchFamily="18" charset="0"/>
              </a:rPr>
              <a:t>used the honeydew </a:t>
            </a:r>
            <a:r>
              <a:rPr lang="en-US" sz="2200" dirty="0" smtClean="0">
                <a:latin typeface="Times New Roman" pitchFamily="18" charset="0"/>
                <a:cs typeface="Times New Roman" pitchFamily="18" charset="0"/>
              </a:rPr>
              <a:t>melon variety: </a:t>
            </a:r>
            <a:r>
              <a:rPr lang="en-US" sz="2200" dirty="0" err="1">
                <a:latin typeface="Times New Roman" pitchFamily="18" charset="0"/>
                <a:cs typeface="Times New Roman" pitchFamily="18" charset="0"/>
              </a:rPr>
              <a:t>Huigu</a:t>
            </a:r>
            <a:r>
              <a:rPr lang="en-US" sz="2200" dirty="0">
                <a:latin typeface="Times New Roman" pitchFamily="18" charset="0"/>
                <a:cs typeface="Times New Roman" pitchFamily="18" charset="0"/>
              </a:rPr>
              <a:t> from Known You Seed Company </a:t>
            </a:r>
            <a:r>
              <a:rPr lang="en-US" sz="2200" dirty="0" smtClean="0">
                <a:latin typeface="Times New Roman" pitchFamily="18" charset="0"/>
                <a:cs typeface="Times New Roman" pitchFamily="18" charset="0"/>
              </a:rPr>
              <a:t>Ltd</a:t>
            </a:r>
            <a:r>
              <a:rPr lang="en-US" sz="2200" dirty="0">
                <a:latin typeface="Times New Roman" pitchFamily="18" charset="0"/>
                <a:cs typeface="Times New Roman" pitchFamily="18" charset="0"/>
              </a:rPr>
              <a:t>.</a:t>
            </a:r>
            <a:r>
              <a:rPr lang="en-US" sz="2200" dirty="0" smtClean="0">
                <a:latin typeface="Times New Roman" pitchFamily="18" charset="0"/>
                <a:cs typeface="Times New Roman" pitchFamily="18" charset="0"/>
              </a:rPr>
              <a:t> </a:t>
            </a:r>
          </a:p>
          <a:p>
            <a:pPr marL="0" indent="0">
              <a:buNone/>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7</a:t>
            </a:fld>
            <a:endParaRPr lang="en-US"/>
          </a:p>
        </p:txBody>
      </p:sp>
      <p:sp>
        <p:nvSpPr>
          <p:cNvPr id="5" name="Rectangle 4"/>
          <p:cNvSpPr/>
          <p:nvPr/>
        </p:nvSpPr>
        <p:spPr>
          <a:xfrm>
            <a:off x="228600" y="152400"/>
            <a:ext cx="8458200" cy="685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chemeClr val="tx2">
                    <a:lumMod val="60000"/>
                    <a:lumOff val="40000"/>
                  </a:schemeClr>
                </a:solidFill>
                <a:latin typeface="Times New Roman" pitchFamily="18" charset="0"/>
                <a:cs typeface="Times New Roman" pitchFamily="18" charset="0"/>
              </a:rPr>
              <a:t>3. Materials and Methods</a:t>
            </a:r>
          </a:p>
          <a:p>
            <a:pPr algn="ctr"/>
            <a:endParaRPr lang="en-US" dirty="0"/>
          </a:p>
        </p:txBody>
      </p:sp>
      <p:pic>
        <p:nvPicPr>
          <p:cNvPr id="3074" name="Picture 2" descr="D:\Anh\Qua thi ngiem\IMG_007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2667000"/>
            <a:ext cx="853440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3733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066800"/>
            <a:ext cx="8534400" cy="5407152"/>
          </a:xfrm>
        </p:spPr>
        <p:txBody>
          <a:bodyPr/>
          <a:lstStyle/>
          <a:p>
            <a:pPr marL="0" indent="0">
              <a:buNone/>
            </a:pPr>
            <a:r>
              <a:rPr lang="en-US" sz="2200" b="1" u="sng" dirty="0" smtClean="0">
                <a:latin typeface="Times New Roman" pitchFamily="18" charset="0"/>
                <a:cs typeface="Times New Roman" pitchFamily="18" charset="0"/>
              </a:rPr>
              <a:t>Organic materials: </a:t>
            </a:r>
            <a:r>
              <a:rPr lang="en-US" sz="2200" dirty="0">
                <a:latin typeface="Times New Roman" pitchFamily="18" charset="0"/>
                <a:cs typeface="Times New Roman" pitchFamily="18" charset="0"/>
              </a:rPr>
              <a:t>The organic materials used in the experiment were SMS and </a:t>
            </a:r>
            <a:r>
              <a:rPr lang="en-US" sz="2200" dirty="0" smtClean="0">
                <a:latin typeface="Times New Roman" pitchFamily="18" charset="0"/>
                <a:cs typeface="Times New Roman" pitchFamily="18" charset="0"/>
              </a:rPr>
              <a:t>VC</a:t>
            </a:r>
          </a:p>
          <a:p>
            <a:pPr marL="0" indent="0">
              <a:buNone/>
            </a:pPr>
            <a:endParaRPr lang="en-US" dirty="0" smtClean="0">
              <a:latin typeface="Times New Roman" pitchFamily="18" charset="0"/>
              <a:cs typeface="Times New Roman" pitchFamily="18" charset="0"/>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8</a:t>
            </a:fld>
            <a:endParaRPr lang="en-US"/>
          </a:p>
        </p:txBody>
      </p:sp>
      <p:sp>
        <p:nvSpPr>
          <p:cNvPr id="5" name="Rectangle 4"/>
          <p:cNvSpPr/>
          <p:nvPr/>
        </p:nvSpPr>
        <p:spPr>
          <a:xfrm>
            <a:off x="228600" y="152400"/>
            <a:ext cx="8458200" cy="685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chemeClr val="tx2">
                    <a:lumMod val="60000"/>
                    <a:lumOff val="40000"/>
                  </a:schemeClr>
                </a:solidFill>
                <a:latin typeface="Times New Roman" pitchFamily="18" charset="0"/>
                <a:cs typeface="Times New Roman" pitchFamily="18" charset="0"/>
              </a:rPr>
              <a:t>3. Materials and Methods</a:t>
            </a:r>
          </a:p>
          <a:p>
            <a:pPr algn="ctr"/>
            <a:endParaRPr lang="en-US" dirty="0"/>
          </a:p>
        </p:txBody>
      </p:sp>
      <p:pic>
        <p:nvPicPr>
          <p:cNvPr id="6" name="Picture 5"/>
          <p:cNvPicPr/>
          <p:nvPr/>
        </p:nvPicPr>
        <p:blipFill rotWithShape="1">
          <a:blip r:embed="rId2">
            <a:extLst>
              <a:ext uri="{28A0092B-C50C-407E-A947-70E740481C1C}">
                <a14:useLocalDpi xmlns:a14="http://schemas.microsoft.com/office/drawing/2010/main" val="0"/>
              </a:ext>
            </a:extLst>
          </a:blip>
          <a:srcRect l="27703" t="22974" r="24720" b="25941"/>
          <a:stretch/>
        </p:blipFill>
        <p:spPr bwMode="auto">
          <a:xfrm>
            <a:off x="152400" y="1981200"/>
            <a:ext cx="8610600" cy="4876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393946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1143000"/>
            <a:ext cx="8534400" cy="5330952"/>
          </a:xfrm>
        </p:spPr>
        <p:txBody>
          <a:bodyPr>
            <a:normAutofit/>
          </a:bodyPr>
          <a:lstStyle/>
          <a:p>
            <a:pPr marL="0" indent="0" algn="just">
              <a:buNone/>
            </a:pPr>
            <a:r>
              <a:rPr lang="en-US" sz="2200" dirty="0" smtClean="0">
                <a:latin typeface="Times New Roman" pitchFamily="18" charset="0"/>
                <a:cs typeface="Times New Roman" pitchFamily="18" charset="0"/>
              </a:rPr>
              <a:t>The </a:t>
            </a:r>
            <a:r>
              <a:rPr lang="en-US" sz="2200" dirty="0">
                <a:latin typeface="Times New Roman" pitchFamily="18" charset="0"/>
                <a:cs typeface="Times New Roman" pitchFamily="18" charset="0"/>
              </a:rPr>
              <a:t>experiment was arranged in a complete random block design (RCBD) </a:t>
            </a:r>
            <a:r>
              <a:rPr lang="en-US" sz="2200" dirty="0" smtClean="0">
                <a:latin typeface="Times New Roman" pitchFamily="18" charset="0"/>
                <a:cs typeface="Times New Roman" pitchFamily="18" charset="0"/>
              </a:rPr>
              <a:t>with10 </a:t>
            </a:r>
            <a:r>
              <a:rPr lang="en-US" sz="2200" dirty="0">
                <a:latin typeface="Times New Roman" pitchFamily="18" charset="0"/>
                <a:cs typeface="Times New Roman" pitchFamily="18" charset="0"/>
              </a:rPr>
              <a:t>treatments </a:t>
            </a:r>
            <a:r>
              <a:rPr lang="en-US" sz="2200" dirty="0" smtClean="0">
                <a:latin typeface="Times New Roman" pitchFamily="18" charset="0"/>
                <a:cs typeface="Times New Roman" pitchFamily="18" charset="0"/>
              </a:rPr>
              <a:t>and  </a:t>
            </a:r>
            <a:r>
              <a:rPr lang="en-US" sz="2200" dirty="0">
                <a:latin typeface="Times New Roman" pitchFamily="18" charset="0"/>
                <a:cs typeface="Times New Roman" pitchFamily="18" charset="0"/>
              </a:rPr>
              <a:t>three replications. Composition and amount of materials in each treatment was showed in Table 2</a:t>
            </a:r>
          </a:p>
          <a:p>
            <a:pPr marL="0" indent="0">
              <a:buNone/>
            </a:pPr>
            <a:endParaRPr lang="en-US" sz="2200" dirty="0">
              <a:latin typeface="Times New Roman" pitchFamily="18" charset="0"/>
              <a:cs typeface="Times New Roman" pitchFamily="18" charset="0"/>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9</a:t>
            </a:fld>
            <a:endParaRPr lang="en-US"/>
          </a:p>
        </p:txBody>
      </p:sp>
      <p:sp>
        <p:nvSpPr>
          <p:cNvPr id="5" name="Rectangle 4"/>
          <p:cNvSpPr/>
          <p:nvPr/>
        </p:nvSpPr>
        <p:spPr>
          <a:xfrm>
            <a:off x="228600" y="152400"/>
            <a:ext cx="8458200" cy="685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chemeClr val="tx2">
                    <a:lumMod val="60000"/>
                    <a:lumOff val="40000"/>
                  </a:schemeClr>
                </a:solidFill>
                <a:latin typeface="Times New Roman" pitchFamily="18" charset="0"/>
                <a:cs typeface="Times New Roman" pitchFamily="18" charset="0"/>
              </a:rPr>
              <a:t>3. Materials and Methods</a:t>
            </a:r>
          </a:p>
          <a:p>
            <a:pPr algn="ctr"/>
            <a:endParaRPr lang="en-US" dirty="0"/>
          </a:p>
        </p:txBody>
      </p:sp>
      <p:pic>
        <p:nvPicPr>
          <p:cNvPr id="6" name="Picture 5"/>
          <p:cNvPicPr/>
          <p:nvPr/>
        </p:nvPicPr>
        <p:blipFill rotWithShape="1">
          <a:blip r:embed="rId2">
            <a:extLst>
              <a:ext uri="{28A0092B-C50C-407E-A947-70E740481C1C}">
                <a14:useLocalDpi xmlns:a14="http://schemas.microsoft.com/office/drawing/2010/main" val="0"/>
              </a:ext>
            </a:extLst>
          </a:blip>
          <a:srcRect l="27196" t="38379" r="25169" b="18372"/>
          <a:stretch/>
        </p:blipFill>
        <p:spPr bwMode="auto">
          <a:xfrm>
            <a:off x="228600" y="2362200"/>
            <a:ext cx="8458200" cy="449579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104185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 y="1295400"/>
            <a:ext cx="4495800" cy="5178552"/>
          </a:xfrm>
        </p:spPr>
        <p:txBody>
          <a:bodyPr>
            <a:normAutofit/>
          </a:bodyPr>
          <a:lstStyle/>
          <a:p>
            <a:pPr marL="0" indent="0" algn="just">
              <a:buNone/>
            </a:pPr>
            <a:r>
              <a:rPr lang="en-US" sz="2200" b="1" i="1" dirty="0" smtClean="0">
                <a:solidFill>
                  <a:srgbClr val="FF0000"/>
                </a:solidFill>
                <a:latin typeface="Times New Roman" pitchFamily="18" charset="0"/>
                <a:cs typeface="Times New Roman" pitchFamily="18" charset="0"/>
              </a:rPr>
              <a:t>3.2. Methods</a:t>
            </a:r>
          </a:p>
          <a:p>
            <a:pPr marL="0" indent="0" algn="just">
              <a:buNone/>
            </a:pPr>
            <a:r>
              <a:rPr lang="en-US" sz="2200" b="1" u="sng" dirty="0">
                <a:latin typeface="Times New Roman" pitchFamily="18" charset="0"/>
                <a:cs typeface="Times New Roman" pitchFamily="18" charset="0"/>
              </a:rPr>
              <a:t>C</a:t>
            </a:r>
            <a:r>
              <a:rPr lang="en-US" sz="2200" b="1" u="sng" dirty="0" smtClean="0">
                <a:latin typeface="Times New Roman" pitchFamily="18" charset="0"/>
                <a:cs typeface="Times New Roman" pitchFamily="18" charset="0"/>
              </a:rPr>
              <a:t>ultivation</a:t>
            </a:r>
            <a:endParaRPr lang="en-US" sz="2200" b="1" u="sng" dirty="0">
              <a:latin typeface="Times New Roman" pitchFamily="18" charset="0"/>
              <a:cs typeface="Times New Roman" pitchFamily="18" charset="0"/>
            </a:endParaRPr>
          </a:p>
          <a:p>
            <a:pPr marL="0" indent="0" algn="just">
              <a:buNone/>
            </a:pPr>
            <a:r>
              <a:rPr lang="en-US" sz="2200" dirty="0" smtClean="0">
                <a:latin typeface="Times New Roman" pitchFamily="18" charset="0"/>
                <a:cs typeface="Times New Roman" pitchFamily="18" charset="0"/>
              </a:rPr>
              <a:t>	SMS </a:t>
            </a:r>
            <a:r>
              <a:rPr lang="en-US" sz="2200" dirty="0">
                <a:latin typeface="Times New Roman" pitchFamily="18" charset="0"/>
                <a:cs typeface="Times New Roman" pitchFamily="18" charset="0"/>
              </a:rPr>
              <a:t>and VC were manually applied two weeks prior to transplanting. All treatments were not provided by additional fertilizer. One seedling was grown in each pot. When the fruits developed on some first nodes of the lateral, all laterals and female flowers were removed up to the 7</a:t>
            </a:r>
            <a:r>
              <a:rPr lang="en-US" sz="2200" baseline="30000" dirty="0">
                <a:latin typeface="Times New Roman" pitchFamily="18" charset="0"/>
                <a:cs typeface="Times New Roman" pitchFamily="18" charset="0"/>
              </a:rPr>
              <a:t>th</a:t>
            </a:r>
            <a:r>
              <a:rPr lang="en-US" sz="2200" dirty="0">
                <a:latin typeface="Times New Roman" pitchFamily="18" charset="0"/>
                <a:cs typeface="Times New Roman" pitchFamily="18" charset="0"/>
              </a:rPr>
              <a:t> node. Each plant maintains only one fruit and one single stem.</a:t>
            </a:r>
          </a:p>
          <a:p>
            <a:pPr marL="0" indent="0" algn="just">
              <a:buNone/>
            </a:pPr>
            <a:endParaRPr lang="en-US" sz="2200" dirty="0">
              <a:latin typeface="Times New Roman" pitchFamily="18" charset="0"/>
              <a:cs typeface="Times New Roman" pitchFamily="18" charset="0"/>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10</a:t>
            </a:fld>
            <a:endParaRPr lang="en-US"/>
          </a:p>
        </p:txBody>
      </p:sp>
      <p:sp>
        <p:nvSpPr>
          <p:cNvPr id="5" name="Rectangle 4"/>
          <p:cNvSpPr/>
          <p:nvPr/>
        </p:nvSpPr>
        <p:spPr>
          <a:xfrm>
            <a:off x="228600" y="152400"/>
            <a:ext cx="8458200" cy="685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chemeClr val="tx2">
                    <a:lumMod val="60000"/>
                    <a:lumOff val="40000"/>
                  </a:schemeClr>
                </a:solidFill>
                <a:latin typeface="Times New Roman" pitchFamily="18" charset="0"/>
                <a:cs typeface="Times New Roman" pitchFamily="18" charset="0"/>
              </a:rPr>
              <a:t>3. Materials and Methods</a:t>
            </a:r>
          </a:p>
          <a:p>
            <a:pPr algn="ctr"/>
            <a:endParaRPr lang="en-US" dirty="0"/>
          </a:p>
        </p:txBody>
      </p:sp>
      <p:pic>
        <p:nvPicPr>
          <p:cNvPr id="5122" name="Picture 2" descr="D:\Anh\Anh ngoai vuon\IMG_066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295400"/>
            <a:ext cx="4572000"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6497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219200"/>
            <a:ext cx="8534400" cy="5254752"/>
          </a:xfrm>
        </p:spPr>
        <p:txBody>
          <a:bodyPr>
            <a:normAutofit/>
          </a:bodyPr>
          <a:lstStyle/>
          <a:p>
            <a:pPr marL="0" indent="0">
              <a:buNone/>
            </a:pPr>
            <a:r>
              <a:rPr lang="en-US" sz="2200" b="1" u="sng" dirty="0">
                <a:latin typeface="Times New Roman" pitchFamily="18" charset="0"/>
                <a:cs typeface="Times New Roman" pitchFamily="18" charset="0"/>
              </a:rPr>
              <a:t>Sampling methods</a:t>
            </a:r>
          </a:p>
          <a:p>
            <a:pPr algn="just">
              <a:buFont typeface="Wingdings" pitchFamily="2" charset="2"/>
              <a:buChar char="Ø"/>
            </a:pPr>
            <a:r>
              <a:rPr lang="en-US" sz="2200" dirty="0" smtClean="0">
                <a:latin typeface="Times New Roman" pitchFamily="18" charset="0"/>
                <a:cs typeface="Times New Roman" pitchFamily="18" charset="0"/>
              </a:rPr>
              <a:t>At </a:t>
            </a:r>
            <a:r>
              <a:rPr lang="en-US" sz="2200" dirty="0">
                <a:latin typeface="Times New Roman" pitchFamily="18" charset="0"/>
                <a:cs typeface="Times New Roman" pitchFamily="18" charset="0"/>
              </a:rPr>
              <a:t>the flowering stage, three plants per each replication were harvested. They were dried by an oven during 48 hours and then ground to measure the nutrient uptake of honeydew melon plants.</a:t>
            </a:r>
          </a:p>
          <a:p>
            <a:pPr algn="just">
              <a:buFont typeface="Wingdings" pitchFamily="2" charset="2"/>
              <a:buChar char="Ø"/>
            </a:pPr>
            <a:r>
              <a:rPr lang="en-US" sz="2200" dirty="0">
                <a:latin typeface="Times New Roman" pitchFamily="18" charset="0"/>
                <a:cs typeface="Times New Roman" pitchFamily="18" charset="0"/>
              </a:rPr>
              <a:t>After two weeks of applying organic materials, at flowering stage, and at harvesting stage, soil samples were collect from each treatment. After drying soil samples at room temperature, they were ground to pass through a 2 mm sieve. They were used to analyze pH, EC, OM, and macronutrient content.  </a:t>
            </a:r>
          </a:p>
          <a:p>
            <a:pPr marL="0" indent="0">
              <a:buNone/>
            </a:pPr>
            <a:endParaRPr lang="en-US" sz="2200" dirty="0">
              <a:latin typeface="Times New Roman" pitchFamily="18" charset="0"/>
              <a:cs typeface="Times New Roman" pitchFamily="18" charset="0"/>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11</a:t>
            </a:fld>
            <a:endParaRPr lang="en-US"/>
          </a:p>
        </p:txBody>
      </p:sp>
      <p:sp>
        <p:nvSpPr>
          <p:cNvPr id="5" name="Rectangle 4"/>
          <p:cNvSpPr/>
          <p:nvPr/>
        </p:nvSpPr>
        <p:spPr>
          <a:xfrm>
            <a:off x="228600" y="152400"/>
            <a:ext cx="8458200" cy="685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chemeClr val="tx2">
                    <a:lumMod val="60000"/>
                    <a:lumOff val="40000"/>
                  </a:schemeClr>
                </a:solidFill>
                <a:latin typeface="Times New Roman" pitchFamily="18" charset="0"/>
                <a:cs typeface="Times New Roman" pitchFamily="18" charset="0"/>
              </a:rPr>
              <a:t>3. Materials and Methods</a:t>
            </a:r>
          </a:p>
          <a:p>
            <a:pPr algn="ctr"/>
            <a:endParaRPr lang="en-US" dirty="0"/>
          </a:p>
        </p:txBody>
      </p:sp>
    </p:spTree>
    <p:extLst>
      <p:ext uri="{BB962C8B-B14F-4D97-AF65-F5344CB8AC3E}">
        <p14:creationId xmlns:p14="http://schemas.microsoft.com/office/powerpoint/2010/main" val="22415516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295400"/>
            <a:ext cx="8534399" cy="5029200"/>
          </a:xfrm>
        </p:spPr>
        <p:txBody>
          <a:bodyPr>
            <a:noAutofit/>
          </a:bodyPr>
          <a:lstStyle/>
          <a:p>
            <a:pPr marL="0" indent="0" algn="just">
              <a:buNone/>
            </a:pPr>
            <a:r>
              <a:rPr lang="en-US" sz="2200" b="1" u="sng" dirty="0" smtClean="0">
                <a:latin typeface="Times New Roman" pitchFamily="18" charset="0"/>
                <a:cs typeface="Times New Roman" pitchFamily="18" charset="0"/>
              </a:rPr>
              <a:t>Measuring physical and chemical properties of soil</a:t>
            </a:r>
          </a:p>
          <a:p>
            <a:pPr algn="just">
              <a:buFont typeface="Wingdings" pitchFamily="2" charset="2"/>
              <a:buChar char="Ø"/>
            </a:pPr>
            <a:r>
              <a:rPr lang="en-US" sz="2200" dirty="0" smtClean="0">
                <a:latin typeface="Times New Roman" pitchFamily="18" charset="0"/>
                <a:cs typeface="Times New Roman" pitchFamily="18" charset="0"/>
              </a:rPr>
              <a:t>pH - according </a:t>
            </a:r>
            <a:r>
              <a:rPr lang="en-US" sz="2200" dirty="0">
                <a:latin typeface="Times New Roman" pitchFamily="18" charset="0"/>
                <a:cs typeface="Times New Roman" pitchFamily="18" charset="0"/>
              </a:rPr>
              <a:t>to the method of </a:t>
            </a:r>
            <a:r>
              <a:rPr lang="en-US" sz="2200" dirty="0" err="1">
                <a:latin typeface="Times New Roman" pitchFamily="18" charset="0"/>
                <a:cs typeface="Times New Roman" pitchFamily="18" charset="0"/>
              </a:rPr>
              <a:t>Cavins</a:t>
            </a:r>
            <a:r>
              <a:rPr lang="en-US" sz="2200" dirty="0">
                <a:latin typeface="Times New Roman" pitchFamily="18" charset="0"/>
                <a:cs typeface="Times New Roman" pitchFamily="18" charset="0"/>
              </a:rPr>
              <a:t> (2000) by using a pH meter (UltraBasic-UB10</a:t>
            </a:r>
            <a:r>
              <a:rPr lang="en-US" sz="2200" dirty="0" smtClean="0">
                <a:latin typeface="Times New Roman" pitchFamily="18" charset="0"/>
                <a:cs typeface="Times New Roman" pitchFamily="18" charset="0"/>
              </a:rPr>
              <a:t>)</a:t>
            </a:r>
          </a:p>
          <a:p>
            <a:pPr algn="just">
              <a:buFont typeface="Wingdings" pitchFamily="2" charset="2"/>
              <a:buChar char="Ø"/>
            </a:pPr>
            <a:r>
              <a:rPr lang="en-US" sz="2200" dirty="0" smtClean="0">
                <a:latin typeface="Times New Roman" pitchFamily="18" charset="0"/>
                <a:cs typeface="Times New Roman" pitchFamily="18" charset="0"/>
              </a:rPr>
              <a:t>OM- </a:t>
            </a:r>
            <a:r>
              <a:rPr lang="en-US" sz="2200" dirty="0">
                <a:latin typeface="Times New Roman" pitchFamily="18" charset="0"/>
                <a:cs typeface="Times New Roman" pitchFamily="18" charset="0"/>
              </a:rPr>
              <a:t>according to the method of </a:t>
            </a:r>
            <a:r>
              <a:rPr lang="en-US" sz="2200" dirty="0" smtClean="0">
                <a:latin typeface="Times New Roman" pitchFamily="18" charset="0"/>
                <a:cs typeface="Times New Roman" pitchFamily="18" charset="0"/>
              </a:rPr>
              <a:t>Navarro </a:t>
            </a:r>
            <a:r>
              <a:rPr lang="en-US" sz="2200" dirty="0">
                <a:latin typeface="Times New Roman" pitchFamily="18" charset="0"/>
                <a:cs typeface="Times New Roman" pitchFamily="18" charset="0"/>
              </a:rPr>
              <a:t>(</a:t>
            </a:r>
            <a:r>
              <a:rPr lang="en-US" sz="2200" dirty="0" smtClean="0">
                <a:latin typeface="Times New Roman" pitchFamily="18" charset="0"/>
                <a:cs typeface="Times New Roman" pitchFamily="18" charset="0"/>
              </a:rPr>
              <a:t>2009) by loss on ignition at 430</a:t>
            </a:r>
            <a:r>
              <a:rPr lang="en-US" sz="2200" baseline="30000" dirty="0" smtClean="0">
                <a:latin typeface="Times New Roman" pitchFamily="18" charset="0"/>
                <a:cs typeface="Times New Roman" pitchFamily="18" charset="0"/>
              </a:rPr>
              <a:t>0</a:t>
            </a:r>
            <a:r>
              <a:rPr lang="en-US" sz="2200" dirty="0" smtClean="0">
                <a:latin typeface="Times New Roman" pitchFamily="18" charset="0"/>
                <a:cs typeface="Times New Roman" pitchFamily="18" charset="0"/>
              </a:rPr>
              <a:t>C  for 24h</a:t>
            </a:r>
          </a:p>
          <a:p>
            <a:pPr algn="just">
              <a:buFont typeface="Wingdings" pitchFamily="2" charset="2"/>
              <a:buChar char="Ø"/>
            </a:pPr>
            <a:r>
              <a:rPr lang="en-US" sz="2200" dirty="0">
                <a:latin typeface="Times New Roman" pitchFamily="18" charset="0"/>
                <a:cs typeface="Times New Roman" pitchFamily="18" charset="0"/>
              </a:rPr>
              <a:t>Available phosphorus (P) </a:t>
            </a:r>
            <a:r>
              <a:rPr lang="en-US" sz="2200" dirty="0" smtClean="0">
                <a:latin typeface="Times New Roman" pitchFamily="18" charset="0"/>
                <a:cs typeface="Times New Roman" pitchFamily="18" charset="0"/>
              </a:rPr>
              <a:t>were </a:t>
            </a:r>
            <a:r>
              <a:rPr lang="en-US" sz="2200" dirty="0">
                <a:latin typeface="Times New Roman" pitchFamily="18" charset="0"/>
                <a:cs typeface="Times New Roman" pitchFamily="18" charset="0"/>
              </a:rPr>
              <a:t>measured by using </a:t>
            </a:r>
            <a:r>
              <a:rPr lang="en-US" sz="2200" dirty="0" err="1">
                <a:latin typeface="Times New Roman" pitchFamily="18" charset="0"/>
                <a:cs typeface="Times New Roman" pitchFamily="18" charset="0"/>
              </a:rPr>
              <a:t>Walkley</a:t>
            </a:r>
            <a:r>
              <a:rPr lang="en-US" sz="2200" dirty="0">
                <a:latin typeface="Times New Roman" pitchFamily="18" charset="0"/>
                <a:cs typeface="Times New Roman" pitchFamily="18" charset="0"/>
              </a:rPr>
              <a:t>-Black wet burning method reported in (</a:t>
            </a:r>
            <a:r>
              <a:rPr lang="en-US" sz="2200" dirty="0">
                <a:latin typeface="Times New Roman" pitchFamily="18" charset="0"/>
                <a:cs typeface="Times New Roman" pitchFamily="18" charset="0"/>
                <a:hlinkClick r:id="" action="ppaction://hlinkfile" tooltip="Jackson, 1962 #2323"/>
              </a:rPr>
              <a:t>Jackson, 1962</a:t>
            </a:r>
            <a:r>
              <a:rPr lang="en-US" sz="2200" dirty="0">
                <a:latin typeface="Times New Roman" pitchFamily="18" charset="0"/>
                <a:cs typeface="Times New Roman" pitchFamily="18" charset="0"/>
              </a:rPr>
              <a:t>).  </a:t>
            </a:r>
            <a:endParaRPr lang="en-US" sz="2200" dirty="0" smtClean="0">
              <a:latin typeface="Times New Roman" pitchFamily="18" charset="0"/>
              <a:cs typeface="Times New Roman" pitchFamily="18" charset="0"/>
            </a:endParaRPr>
          </a:p>
          <a:p>
            <a:pPr algn="just">
              <a:buFont typeface="Wingdings" pitchFamily="2" charset="2"/>
              <a:buChar char="Ø"/>
            </a:pPr>
            <a:r>
              <a:rPr lang="en-US" sz="2200" dirty="0" smtClean="0">
                <a:latin typeface="Times New Roman" pitchFamily="18" charset="0"/>
                <a:cs typeface="Times New Roman" pitchFamily="18" charset="0"/>
              </a:rPr>
              <a:t>The </a:t>
            </a:r>
            <a:r>
              <a:rPr lang="en-US" sz="2200" dirty="0">
                <a:latin typeface="Times New Roman" pitchFamily="18" charset="0"/>
                <a:cs typeface="Times New Roman" pitchFamily="18" charset="0"/>
              </a:rPr>
              <a:t>mineral- N concentration was determined by the colorimetrical methods of </a:t>
            </a:r>
            <a:r>
              <a:rPr lang="en-US" sz="2200" dirty="0">
                <a:latin typeface="Times New Roman" pitchFamily="18" charset="0"/>
                <a:cs typeface="Times New Roman" pitchFamily="18" charset="0"/>
                <a:hlinkClick r:id="" action="ppaction://hlinkfile" tooltip="Sims, 1995 #2441"/>
              </a:rPr>
              <a:t>Sims et al. (1995</a:t>
            </a:r>
            <a:r>
              <a:rPr lang="en-US" sz="2200" dirty="0">
                <a:latin typeface="Times New Roman" pitchFamily="18" charset="0"/>
                <a:cs typeface="Times New Roman" pitchFamily="18" charset="0"/>
              </a:rPr>
              <a:t>) by using a modified indophenol blue technique. </a:t>
            </a:r>
            <a:endParaRPr lang="en-US" sz="2200" dirty="0" smtClean="0">
              <a:latin typeface="Times New Roman" pitchFamily="18" charset="0"/>
              <a:cs typeface="Times New Roman" pitchFamily="18" charset="0"/>
            </a:endParaRPr>
          </a:p>
          <a:p>
            <a:pPr algn="just">
              <a:buFont typeface="Wingdings" pitchFamily="2" charset="2"/>
              <a:buChar char="Ø"/>
            </a:pPr>
            <a:r>
              <a:rPr lang="en-US" sz="2200" dirty="0" smtClean="0">
                <a:latin typeface="Times New Roman" pitchFamily="18" charset="0"/>
                <a:cs typeface="Times New Roman" pitchFamily="18" charset="0"/>
              </a:rPr>
              <a:t>The </a:t>
            </a:r>
            <a:r>
              <a:rPr lang="en-US" sz="2200" dirty="0">
                <a:latin typeface="Times New Roman" pitchFamily="18" charset="0"/>
                <a:cs typeface="Times New Roman" pitchFamily="18" charset="0"/>
              </a:rPr>
              <a:t>nutrient elements P, K, </a:t>
            </a:r>
            <a:r>
              <a:rPr lang="en-US" sz="2200" dirty="0" err="1">
                <a:latin typeface="Times New Roman" pitchFamily="18" charset="0"/>
                <a:cs typeface="Times New Roman" pitchFamily="18" charset="0"/>
              </a:rPr>
              <a:t>Ca</a:t>
            </a:r>
            <a:r>
              <a:rPr lang="en-US" sz="2200" dirty="0">
                <a:latin typeface="Times New Roman" pitchFamily="18" charset="0"/>
                <a:cs typeface="Times New Roman" pitchFamily="18" charset="0"/>
              </a:rPr>
              <a:t>, Ma, Fe, </a:t>
            </a:r>
            <a:r>
              <a:rPr lang="en-US" sz="2200" dirty="0" err="1">
                <a:latin typeface="Times New Roman" pitchFamily="18" charset="0"/>
                <a:cs typeface="Times New Roman" pitchFamily="18" charset="0"/>
              </a:rPr>
              <a:t>Mn</a:t>
            </a:r>
            <a:r>
              <a:rPr lang="en-US" sz="2200" dirty="0">
                <a:latin typeface="Times New Roman" pitchFamily="18" charset="0"/>
                <a:cs typeface="Times New Roman" pitchFamily="18" charset="0"/>
              </a:rPr>
              <a:t>, Zn, and Cu, 5g of samples were extracted with 0.1N </a:t>
            </a:r>
            <a:r>
              <a:rPr lang="en-US" sz="2200" dirty="0" err="1">
                <a:latin typeface="Times New Roman" pitchFamily="18" charset="0"/>
                <a:cs typeface="Times New Roman" pitchFamily="18" charset="0"/>
              </a:rPr>
              <a:t>HCl</a:t>
            </a:r>
            <a:r>
              <a:rPr lang="en-US" sz="2200" dirty="0">
                <a:latin typeface="Times New Roman" pitchFamily="18" charset="0"/>
                <a:cs typeface="Times New Roman" pitchFamily="18" charset="0"/>
              </a:rPr>
              <a:t>, and then </a:t>
            </a:r>
            <a:r>
              <a:rPr lang="en-US" sz="2200" dirty="0" err="1">
                <a:latin typeface="Times New Roman" pitchFamily="18" charset="0"/>
                <a:cs typeface="Times New Roman" pitchFamily="18" charset="0"/>
              </a:rPr>
              <a:t>analysed</a:t>
            </a:r>
            <a:r>
              <a:rPr lang="en-US" sz="2200" dirty="0">
                <a:latin typeface="Times New Roman" pitchFamily="18" charset="0"/>
                <a:cs typeface="Times New Roman" pitchFamily="18" charset="0"/>
              </a:rPr>
              <a:t> by inductively coupled plasma atomic emission spectroscopy.</a:t>
            </a:r>
          </a:p>
          <a:p>
            <a:pPr algn="just">
              <a:buFont typeface="Wingdings" pitchFamily="2" charset="2"/>
              <a:buChar char="Ø"/>
            </a:pPr>
            <a:endParaRPr lang="en-US" sz="2200" dirty="0" smtClean="0">
              <a:latin typeface="Times New Roman" pitchFamily="18" charset="0"/>
              <a:cs typeface="Times New Roman" pitchFamily="18" charset="0"/>
            </a:endParaRPr>
          </a:p>
          <a:p>
            <a:endParaRPr lang="en-US" sz="2200" dirty="0">
              <a:latin typeface="Times New Roman" pitchFamily="18" charset="0"/>
              <a:cs typeface="Times New Roman" pitchFamily="18" charset="0"/>
            </a:endParaRPr>
          </a:p>
        </p:txBody>
      </p:sp>
      <p:sp>
        <p:nvSpPr>
          <p:cNvPr id="5" name="Slide Number Placeholder 4"/>
          <p:cNvSpPr>
            <a:spLocks noGrp="1"/>
          </p:cNvSpPr>
          <p:nvPr>
            <p:ph type="sldNum" sz="quarter" idx="15"/>
          </p:nvPr>
        </p:nvSpPr>
        <p:spPr/>
        <p:txBody>
          <a:bodyPr/>
          <a:lstStyle/>
          <a:p>
            <a:fld id="{B6F15528-21DE-4FAA-801E-634DDDAF4B2B}" type="slidenum">
              <a:rPr lang="en-US" smtClean="0"/>
              <a:pPr/>
              <a:t>12</a:t>
            </a:fld>
            <a:endParaRPr lang="en-US"/>
          </a:p>
        </p:txBody>
      </p:sp>
      <p:sp>
        <p:nvSpPr>
          <p:cNvPr id="6" name="Rectangle 5"/>
          <p:cNvSpPr/>
          <p:nvPr/>
        </p:nvSpPr>
        <p:spPr>
          <a:xfrm>
            <a:off x="152400" y="0"/>
            <a:ext cx="8534400" cy="7620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smtClean="0">
                <a:solidFill>
                  <a:schemeClr val="tx2">
                    <a:lumMod val="60000"/>
                    <a:lumOff val="40000"/>
                  </a:schemeClr>
                </a:solidFill>
                <a:latin typeface="Times New Roman" pitchFamily="18" charset="0"/>
                <a:cs typeface="Times New Roman" pitchFamily="18" charset="0"/>
              </a:rPr>
              <a:t>3. Materials and Methods</a:t>
            </a:r>
            <a:endParaRPr lang="en-US" sz="2400" b="1" i="1" dirty="0">
              <a:solidFill>
                <a:schemeClr val="tx2">
                  <a:lumMod val="60000"/>
                  <a:lumOff val="4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642175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371600"/>
            <a:ext cx="8534400" cy="4953000"/>
          </a:xfrm>
        </p:spPr>
        <p:txBody>
          <a:bodyPr>
            <a:normAutofit/>
          </a:bodyPr>
          <a:lstStyle/>
          <a:p>
            <a:pPr marL="0" indent="0" algn="just">
              <a:buNone/>
            </a:pPr>
            <a:r>
              <a:rPr lang="en-US" sz="2200" b="1" u="sng" dirty="0">
                <a:latin typeface="Times New Roman" pitchFamily="18" charset="0"/>
                <a:cs typeface="Times New Roman" pitchFamily="18" charset="0"/>
              </a:rPr>
              <a:t>Measuring morphological </a:t>
            </a:r>
            <a:r>
              <a:rPr lang="en-US" sz="2200" b="1" u="sng" dirty="0" smtClean="0">
                <a:latin typeface="Times New Roman" pitchFamily="18" charset="0"/>
                <a:cs typeface="Times New Roman" pitchFamily="18" charset="0"/>
              </a:rPr>
              <a:t>growth of plants</a:t>
            </a:r>
            <a:endParaRPr lang="en-US" sz="2200" b="1" u="sng" dirty="0">
              <a:latin typeface="Times New Roman" pitchFamily="18" charset="0"/>
              <a:cs typeface="Times New Roman" pitchFamily="18" charset="0"/>
            </a:endParaRPr>
          </a:p>
          <a:p>
            <a:pPr algn="just">
              <a:buFont typeface="Wingdings" pitchFamily="2" charset="2"/>
              <a:buChar char="Ø"/>
            </a:pPr>
            <a:r>
              <a:rPr lang="en-US" sz="2200" dirty="0">
                <a:latin typeface="Times New Roman" pitchFamily="18" charset="0"/>
                <a:cs typeface="Times New Roman" pitchFamily="18" charset="0"/>
              </a:rPr>
              <a:t>Plant height was measured with a ruler from the cotyledon to the maximum height of the shoot. </a:t>
            </a:r>
          </a:p>
          <a:p>
            <a:pPr algn="just">
              <a:buFont typeface="Wingdings" pitchFamily="2" charset="2"/>
              <a:buChar char="Ø"/>
            </a:pPr>
            <a:r>
              <a:rPr lang="en-US" sz="2200" dirty="0">
                <a:latin typeface="Times New Roman" pitchFamily="18" charset="0"/>
                <a:cs typeface="Times New Roman" pitchFamily="18" charset="0"/>
              </a:rPr>
              <a:t>Number of leaves per plant was also </a:t>
            </a:r>
            <a:r>
              <a:rPr lang="en-US" sz="2200" dirty="0" smtClean="0">
                <a:latin typeface="Times New Roman" pitchFamily="18" charset="0"/>
                <a:cs typeface="Times New Roman" pitchFamily="18" charset="0"/>
              </a:rPr>
              <a:t>counted</a:t>
            </a:r>
          </a:p>
          <a:p>
            <a:pPr algn="just">
              <a:buFont typeface="Wingdings" pitchFamily="2" charset="2"/>
              <a:buChar char="Ø"/>
            </a:pPr>
            <a:r>
              <a:rPr lang="en-US" sz="2200" dirty="0">
                <a:latin typeface="Times New Roman" pitchFamily="18" charset="0"/>
                <a:cs typeface="Times New Roman" pitchFamily="18" charset="0"/>
              </a:rPr>
              <a:t>Leaf area was estimated from relationship with the length and the width of the central leaves as reported by </a:t>
            </a:r>
            <a:r>
              <a:rPr lang="en-US" sz="2200" i="1" dirty="0">
                <a:latin typeface="Times New Roman" pitchFamily="18" charset="0"/>
                <a:cs typeface="Times New Roman" pitchFamily="18" charset="0"/>
                <a:hlinkClick r:id="" action="ppaction://hlinkfile" tooltip="Blanco, 2003 #2321"/>
              </a:rPr>
              <a:t>Blanco and </a:t>
            </a:r>
            <a:r>
              <a:rPr lang="en-US" sz="2200" i="1" dirty="0" err="1">
                <a:latin typeface="Times New Roman" pitchFamily="18" charset="0"/>
                <a:cs typeface="Times New Roman" pitchFamily="18" charset="0"/>
                <a:hlinkClick r:id="" action="ppaction://hlinkfile" tooltip="Blanco, 2003 #2321"/>
              </a:rPr>
              <a:t>Folegatti</a:t>
            </a:r>
            <a:r>
              <a:rPr lang="en-US" sz="2200" i="1" dirty="0">
                <a:latin typeface="Times New Roman" pitchFamily="18" charset="0"/>
                <a:cs typeface="Times New Roman" pitchFamily="18" charset="0"/>
                <a:hlinkClick r:id="" action="ppaction://hlinkfile" tooltip="Blanco, 2003 #2321"/>
              </a:rPr>
              <a:t> (2003</a:t>
            </a:r>
            <a:r>
              <a:rPr lang="en-US" sz="2200" i="1" dirty="0">
                <a:latin typeface="Times New Roman" pitchFamily="18" charset="0"/>
                <a:cs typeface="Times New Roman" pitchFamily="18" charset="0"/>
              </a:rPr>
              <a:t>)</a:t>
            </a:r>
          </a:p>
          <a:p>
            <a:pPr algn="just">
              <a:buFont typeface="Wingdings" pitchFamily="2" charset="2"/>
              <a:buChar char="Ø"/>
            </a:pPr>
            <a:r>
              <a:rPr lang="en-US" sz="2200" dirty="0">
                <a:latin typeface="Times New Roman" pitchFamily="18" charset="0"/>
                <a:cs typeface="Times New Roman" pitchFamily="18" charset="0"/>
              </a:rPr>
              <a:t>Chlorophyll content was measured by using a portable SPAD meter</a:t>
            </a:r>
          </a:p>
          <a:p>
            <a:pPr marL="0" indent="0" algn="just">
              <a:buNone/>
            </a:pPr>
            <a:r>
              <a:rPr lang="en-US" sz="2200" b="1" u="sng" dirty="0" smtClean="0">
                <a:latin typeface="Times New Roman" pitchFamily="18" charset="0"/>
                <a:cs typeface="Times New Roman" pitchFamily="18" charset="0"/>
              </a:rPr>
              <a:t>Measuring </a:t>
            </a:r>
            <a:r>
              <a:rPr lang="en-US" sz="2200" b="1" u="sng" dirty="0">
                <a:latin typeface="Times New Roman" pitchFamily="18" charset="0"/>
                <a:cs typeface="Times New Roman" pitchFamily="18" charset="0"/>
              </a:rPr>
              <a:t>parameters </a:t>
            </a:r>
            <a:r>
              <a:rPr lang="en-US" sz="2200" b="1" u="sng" dirty="0" smtClean="0">
                <a:latin typeface="Times New Roman" pitchFamily="18" charset="0"/>
                <a:cs typeface="Times New Roman" pitchFamily="18" charset="0"/>
              </a:rPr>
              <a:t>of yield</a:t>
            </a:r>
            <a:endParaRPr lang="en-US" sz="2200" b="1" u="sng" dirty="0">
              <a:latin typeface="Times New Roman" pitchFamily="18" charset="0"/>
              <a:cs typeface="Times New Roman" pitchFamily="18" charset="0"/>
            </a:endParaRPr>
          </a:p>
          <a:p>
            <a:pPr algn="just">
              <a:buFont typeface="Wingdings" pitchFamily="2" charset="2"/>
              <a:buChar char="Ø"/>
            </a:pPr>
            <a:r>
              <a:rPr lang="en-US" sz="2200" dirty="0">
                <a:latin typeface="Times New Roman" pitchFamily="18" charset="0"/>
                <a:cs typeface="Times New Roman" pitchFamily="18" charset="0"/>
              </a:rPr>
              <a:t>Fruit weight was measured gravimetrically using a precision balance model </a:t>
            </a:r>
            <a:r>
              <a:rPr lang="en-US" sz="2200" dirty="0" err="1">
                <a:latin typeface="Times New Roman" pitchFamily="18" charset="0"/>
                <a:cs typeface="Times New Roman" pitchFamily="18" charset="0"/>
              </a:rPr>
              <a:t>Mettler</a:t>
            </a:r>
            <a:r>
              <a:rPr lang="en-US" sz="2200" dirty="0">
                <a:latin typeface="Times New Roman" pitchFamily="18" charset="0"/>
                <a:cs typeface="Times New Roman" pitchFamily="18" charset="0"/>
              </a:rPr>
              <a:t> Toledo Classic light1501-S. </a:t>
            </a:r>
          </a:p>
          <a:p>
            <a:pPr algn="just">
              <a:buFont typeface="Wingdings" pitchFamily="2" charset="2"/>
              <a:buChar char="Ø"/>
            </a:pPr>
            <a:r>
              <a:rPr lang="en-US" sz="2200" dirty="0">
                <a:latin typeface="Times New Roman" pitchFamily="18" charset="0"/>
                <a:cs typeface="Times New Roman" pitchFamily="18" charset="0"/>
              </a:rPr>
              <a:t>Fruit length and fruit diameter were measured with a ruler </a:t>
            </a:r>
          </a:p>
          <a:p>
            <a:endParaRPr lang="en-US" sz="22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13</a:t>
            </a:fld>
            <a:endParaRPr lang="en-US"/>
          </a:p>
        </p:txBody>
      </p:sp>
      <p:sp>
        <p:nvSpPr>
          <p:cNvPr id="5" name="Rectangle 4"/>
          <p:cNvSpPr/>
          <p:nvPr/>
        </p:nvSpPr>
        <p:spPr>
          <a:xfrm>
            <a:off x="152400" y="0"/>
            <a:ext cx="8534400" cy="7620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smtClean="0">
                <a:solidFill>
                  <a:schemeClr val="tx2">
                    <a:lumMod val="60000"/>
                    <a:lumOff val="40000"/>
                  </a:schemeClr>
                </a:solidFill>
                <a:latin typeface="Times New Roman" pitchFamily="18" charset="0"/>
                <a:cs typeface="Times New Roman" pitchFamily="18" charset="0"/>
              </a:rPr>
              <a:t>3. Materials and Methods</a:t>
            </a:r>
            <a:endParaRPr lang="en-US" sz="2400" b="1" i="1" dirty="0">
              <a:solidFill>
                <a:schemeClr val="tx2">
                  <a:lumMod val="60000"/>
                  <a:lumOff val="4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4952350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 y="914400"/>
            <a:ext cx="8686800" cy="5943600"/>
          </a:xfrm>
        </p:spPr>
        <p:txBody>
          <a:bodyPr/>
          <a:lstStyle/>
          <a:p>
            <a:pPr marL="0" indent="0">
              <a:buNone/>
            </a:pPr>
            <a:r>
              <a:rPr lang="en-US" sz="2200" b="1" i="1" dirty="0" smtClean="0">
                <a:solidFill>
                  <a:srgbClr val="FF0000"/>
                </a:solidFill>
                <a:latin typeface="Times New Roman" pitchFamily="18" charset="0"/>
                <a:cs typeface="Times New Roman" pitchFamily="18" charset="0"/>
              </a:rPr>
              <a:t>4.1. </a:t>
            </a:r>
            <a:r>
              <a:rPr lang="en-US" sz="2200" b="1" i="1" dirty="0">
                <a:solidFill>
                  <a:srgbClr val="FF0000"/>
                </a:solidFill>
                <a:latin typeface="Times New Roman" pitchFamily="18" charset="0"/>
                <a:cs typeface="Times New Roman" pitchFamily="18" charset="0"/>
              </a:rPr>
              <a:t>Effects of organic materials on pH, EC, and OM of the </a:t>
            </a:r>
            <a:r>
              <a:rPr lang="en-US" sz="2200" b="1" i="1" dirty="0" smtClean="0">
                <a:solidFill>
                  <a:srgbClr val="FF0000"/>
                </a:solidFill>
                <a:latin typeface="Times New Roman" pitchFamily="18" charset="0"/>
                <a:cs typeface="Times New Roman" pitchFamily="18" charset="0"/>
              </a:rPr>
              <a:t>soil</a:t>
            </a:r>
          </a:p>
          <a:p>
            <a:pPr marL="0" indent="0">
              <a:buNone/>
            </a:pPr>
            <a:endParaRPr lang="en-US" dirty="0"/>
          </a:p>
          <a:p>
            <a:pPr marL="0" indent="0">
              <a:buNone/>
            </a:pPr>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14</a:t>
            </a:fld>
            <a:endParaRPr lang="en-US"/>
          </a:p>
        </p:txBody>
      </p:sp>
      <p:sp>
        <p:nvSpPr>
          <p:cNvPr id="5" name="Rectangle 4"/>
          <p:cNvSpPr/>
          <p:nvPr/>
        </p:nvSpPr>
        <p:spPr>
          <a:xfrm>
            <a:off x="1066800" y="0"/>
            <a:ext cx="7239000" cy="685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chemeClr val="accent1"/>
                </a:solidFill>
                <a:latin typeface="Times New Roman" pitchFamily="18" charset="0"/>
                <a:cs typeface="Times New Roman" pitchFamily="18" charset="0"/>
              </a:rPr>
              <a:t>4. Results and Discussion</a:t>
            </a:r>
          </a:p>
          <a:p>
            <a:pPr algn="ctr"/>
            <a:endParaRPr lang="en-US" dirty="0"/>
          </a:p>
        </p:txBody>
      </p:sp>
      <p:pic>
        <p:nvPicPr>
          <p:cNvPr id="6" name="Picture 5"/>
          <p:cNvPicPr/>
          <p:nvPr/>
        </p:nvPicPr>
        <p:blipFill rotWithShape="1">
          <a:blip r:embed="rId2">
            <a:extLst>
              <a:ext uri="{28A0092B-C50C-407E-A947-70E740481C1C}">
                <a14:useLocalDpi xmlns:a14="http://schemas.microsoft.com/office/drawing/2010/main" val="0"/>
              </a:ext>
            </a:extLst>
          </a:blip>
          <a:srcRect l="29348" t="31305" r="24275" b="11293"/>
          <a:stretch/>
        </p:blipFill>
        <p:spPr bwMode="auto">
          <a:xfrm>
            <a:off x="228600" y="1905000"/>
            <a:ext cx="8534400" cy="4495799"/>
          </a:xfrm>
          <a:prstGeom prst="rect">
            <a:avLst/>
          </a:prstGeom>
          <a:ln>
            <a:noFill/>
          </a:ln>
          <a:extLst>
            <a:ext uri="{53640926-AAD7-44D8-BBD7-CCE9431645EC}">
              <a14:shadowObscured xmlns:a14="http://schemas.microsoft.com/office/drawing/2010/main"/>
            </a:ext>
          </a:extLst>
        </p:spPr>
      </p:pic>
      <p:sp>
        <p:nvSpPr>
          <p:cNvPr id="2" name="Rectangle 1"/>
          <p:cNvSpPr/>
          <p:nvPr/>
        </p:nvSpPr>
        <p:spPr>
          <a:xfrm>
            <a:off x="952500" y="6134099"/>
            <a:ext cx="6705600" cy="5334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latin typeface="Times New Roman" pitchFamily="18" charset="0"/>
                <a:cs typeface="Times New Roman" pitchFamily="18" charset="0"/>
              </a:rPr>
              <a:t>Fig. 1 Effects of organic materials on the soil pH values</a:t>
            </a:r>
            <a:endParaRPr lang="en-US" b="1" dirty="0">
              <a:latin typeface="Times New Roman" pitchFamily="18" charset="0"/>
              <a:cs typeface="Times New Roman" pitchFamily="18" charset="0"/>
            </a:endParaRPr>
          </a:p>
        </p:txBody>
      </p:sp>
      <p:sp>
        <p:nvSpPr>
          <p:cNvPr id="7" name="Rectangle 6"/>
          <p:cNvSpPr/>
          <p:nvPr/>
        </p:nvSpPr>
        <p:spPr>
          <a:xfrm>
            <a:off x="5867400" y="1905000"/>
            <a:ext cx="685800" cy="3505200"/>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Callout 7"/>
          <p:cNvSpPr/>
          <p:nvPr/>
        </p:nvSpPr>
        <p:spPr>
          <a:xfrm>
            <a:off x="7467600" y="609600"/>
            <a:ext cx="1676400" cy="2590800"/>
          </a:xfrm>
          <a:prstGeom prst="wedgeEllipseCallout">
            <a:avLst>
              <a:gd name="adj1" fmla="val -97716"/>
              <a:gd name="adj2" fmla="val 3694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smtClean="0"/>
              <a:t>SMS </a:t>
            </a:r>
            <a:r>
              <a:rPr lang="en-US" sz="1400" dirty="0"/>
              <a:t>and VC with a high </a:t>
            </a:r>
            <a:r>
              <a:rPr lang="en-US" sz="1400" dirty="0" err="1"/>
              <a:t>Ca</a:t>
            </a:r>
            <a:r>
              <a:rPr lang="en-US" sz="1400" dirty="0"/>
              <a:t> content can effectively combat aluminum toxicity and raise </a:t>
            </a:r>
            <a:r>
              <a:rPr lang="en-US" sz="1400" dirty="0" smtClean="0"/>
              <a:t>pH </a:t>
            </a:r>
            <a:r>
              <a:rPr lang="en-US" sz="1400" dirty="0"/>
              <a:t>levels.</a:t>
            </a:r>
          </a:p>
        </p:txBody>
      </p:sp>
    </p:spTree>
    <p:extLst>
      <p:ext uri="{BB962C8B-B14F-4D97-AF65-F5344CB8AC3E}">
        <p14:creationId xmlns:p14="http://schemas.microsoft.com/office/powerpoint/2010/main" val="3324306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B6F15528-21DE-4FAA-801E-634DDDAF4B2B}" type="slidenum">
              <a:rPr lang="en-US" smtClean="0"/>
              <a:pPr/>
              <a:t>15</a:t>
            </a:fld>
            <a:endParaRPr lang="en-US"/>
          </a:p>
        </p:txBody>
      </p:sp>
      <p:pic>
        <p:nvPicPr>
          <p:cNvPr id="5" name="Content Placeholder 4"/>
          <p:cNvPicPr>
            <a:picLocks noGrp="1"/>
          </p:cNvPicPr>
          <p:nvPr>
            <p:ph sz="quarter" idx="1"/>
          </p:nvPr>
        </p:nvPicPr>
        <p:blipFill rotWithShape="1">
          <a:blip r:embed="rId2">
            <a:extLst>
              <a:ext uri="{28A0092B-C50C-407E-A947-70E740481C1C}">
                <a14:useLocalDpi xmlns:a14="http://schemas.microsoft.com/office/drawing/2010/main" val="0"/>
              </a:ext>
            </a:extLst>
          </a:blip>
          <a:srcRect l="28804" t="22030" r="25181" b="16231"/>
          <a:stretch/>
        </p:blipFill>
        <p:spPr bwMode="auto">
          <a:xfrm>
            <a:off x="152400" y="914400"/>
            <a:ext cx="8610600" cy="5943600"/>
          </a:xfrm>
          <a:prstGeom prst="rect">
            <a:avLst/>
          </a:prstGeom>
          <a:ln>
            <a:noFill/>
          </a:ln>
          <a:extLst>
            <a:ext uri="{53640926-AAD7-44D8-BBD7-CCE9431645EC}">
              <a14:shadowObscured xmlns:a14="http://schemas.microsoft.com/office/drawing/2010/main"/>
            </a:ext>
          </a:extLst>
        </p:spPr>
      </p:pic>
      <p:sp>
        <p:nvSpPr>
          <p:cNvPr id="6" name="Rectangle 5"/>
          <p:cNvSpPr/>
          <p:nvPr/>
        </p:nvSpPr>
        <p:spPr>
          <a:xfrm>
            <a:off x="1066800" y="0"/>
            <a:ext cx="7239000" cy="685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chemeClr val="accent1"/>
                </a:solidFill>
                <a:latin typeface="Times New Roman" pitchFamily="18" charset="0"/>
                <a:cs typeface="Times New Roman" pitchFamily="18" charset="0"/>
              </a:rPr>
              <a:t>4. Results and Discussion</a:t>
            </a:r>
          </a:p>
          <a:p>
            <a:pPr algn="ctr"/>
            <a:endParaRPr lang="en-US" dirty="0"/>
          </a:p>
        </p:txBody>
      </p:sp>
      <p:sp>
        <p:nvSpPr>
          <p:cNvPr id="7" name="Rectangle 6"/>
          <p:cNvSpPr/>
          <p:nvPr/>
        </p:nvSpPr>
        <p:spPr>
          <a:xfrm>
            <a:off x="952500" y="6161314"/>
            <a:ext cx="6705600" cy="685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latin typeface="Times New Roman" pitchFamily="18" charset="0"/>
                <a:cs typeface="Times New Roman" pitchFamily="18" charset="0"/>
              </a:rPr>
              <a:t>Fig. 2 Effects of organic materials on the soil EC values</a:t>
            </a:r>
            <a:endParaRPr lang="en-US" b="1" dirty="0">
              <a:latin typeface="Times New Roman" pitchFamily="18" charset="0"/>
              <a:cs typeface="Times New Roman" pitchFamily="18" charset="0"/>
            </a:endParaRPr>
          </a:p>
        </p:txBody>
      </p:sp>
      <p:cxnSp>
        <p:nvCxnSpPr>
          <p:cNvPr id="8" name="Straight Arrow Connector 7"/>
          <p:cNvCxnSpPr/>
          <p:nvPr/>
        </p:nvCxnSpPr>
        <p:spPr>
          <a:xfrm flipV="1">
            <a:off x="952500" y="1295400"/>
            <a:ext cx="4686300" cy="2514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Rectangular Callout 8"/>
          <p:cNvSpPr/>
          <p:nvPr/>
        </p:nvSpPr>
        <p:spPr>
          <a:xfrm>
            <a:off x="1524000" y="990600"/>
            <a:ext cx="1905000" cy="914400"/>
          </a:xfrm>
          <a:prstGeom prst="wedgeRectCallout">
            <a:avLst>
              <a:gd name="adj1" fmla="val -1508"/>
              <a:gd name="adj2" fmla="val 16509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This result is due to the high EC of SMS and VC</a:t>
            </a:r>
          </a:p>
        </p:txBody>
      </p:sp>
      <p:cxnSp>
        <p:nvCxnSpPr>
          <p:cNvPr id="11" name="Straight Arrow Connector 10"/>
          <p:cNvCxnSpPr/>
          <p:nvPr/>
        </p:nvCxnSpPr>
        <p:spPr>
          <a:xfrm>
            <a:off x="4114800" y="2438400"/>
            <a:ext cx="304800" cy="6858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Oval Callout 12"/>
          <p:cNvSpPr/>
          <p:nvPr/>
        </p:nvSpPr>
        <p:spPr>
          <a:xfrm>
            <a:off x="4267200" y="609600"/>
            <a:ext cx="4038600" cy="1295400"/>
          </a:xfrm>
          <a:prstGeom prst="wedgeEllipseCallout">
            <a:avLst>
              <a:gd name="adj1" fmla="val -49463"/>
              <a:gd name="adj2" fmla="val 11711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t>This fact was attributed to salts which were released during decomposition of organic materials.</a:t>
            </a:r>
          </a:p>
          <a:p>
            <a:pPr algn="ctr"/>
            <a:endParaRPr lang="en-US" sz="1400" dirty="0"/>
          </a:p>
        </p:txBody>
      </p:sp>
    </p:spTree>
    <p:extLst>
      <p:ext uri="{BB962C8B-B14F-4D97-AF65-F5344CB8AC3E}">
        <p14:creationId xmlns:p14="http://schemas.microsoft.com/office/powerpoint/2010/main" val="1623582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3"/>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3" grpId="0" animBg="1"/>
      <p:bldP spid="13"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B6F15528-21DE-4FAA-801E-634DDDAF4B2B}" type="slidenum">
              <a:rPr lang="en-US" smtClean="0"/>
              <a:pPr/>
              <a:t>16</a:t>
            </a:fld>
            <a:endParaRPr lang="en-US"/>
          </a:p>
        </p:txBody>
      </p:sp>
      <p:pic>
        <p:nvPicPr>
          <p:cNvPr id="5" name="Content Placeholder 4"/>
          <p:cNvPicPr>
            <a:picLocks noGrp="1"/>
          </p:cNvPicPr>
          <p:nvPr>
            <p:ph sz="quarter" idx="1"/>
          </p:nvPr>
        </p:nvPicPr>
        <p:blipFill rotWithShape="1">
          <a:blip r:embed="rId2">
            <a:extLst>
              <a:ext uri="{28A0092B-C50C-407E-A947-70E740481C1C}">
                <a14:useLocalDpi xmlns:a14="http://schemas.microsoft.com/office/drawing/2010/main" val="0"/>
              </a:ext>
            </a:extLst>
          </a:blip>
          <a:srcRect l="29710" t="21160" r="25181" b="8394"/>
          <a:stretch/>
        </p:blipFill>
        <p:spPr bwMode="auto">
          <a:xfrm>
            <a:off x="152400" y="1447800"/>
            <a:ext cx="8610600" cy="5410200"/>
          </a:xfrm>
          <a:prstGeom prst="rect">
            <a:avLst/>
          </a:prstGeom>
          <a:ln>
            <a:noFill/>
          </a:ln>
          <a:extLst>
            <a:ext uri="{53640926-AAD7-44D8-BBD7-CCE9431645EC}">
              <a14:shadowObscured xmlns:a14="http://schemas.microsoft.com/office/drawing/2010/main"/>
            </a:ext>
          </a:extLst>
        </p:spPr>
      </p:pic>
      <p:sp>
        <p:nvSpPr>
          <p:cNvPr id="6" name="Rectangle 5"/>
          <p:cNvSpPr/>
          <p:nvPr/>
        </p:nvSpPr>
        <p:spPr>
          <a:xfrm>
            <a:off x="1066800" y="0"/>
            <a:ext cx="7239000" cy="685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chemeClr val="accent1"/>
                </a:solidFill>
                <a:latin typeface="Times New Roman" pitchFamily="18" charset="0"/>
                <a:cs typeface="Times New Roman" pitchFamily="18" charset="0"/>
              </a:rPr>
              <a:t>4. Results and Discussion</a:t>
            </a:r>
          </a:p>
          <a:p>
            <a:pPr algn="ctr"/>
            <a:endParaRPr lang="en-US" dirty="0"/>
          </a:p>
        </p:txBody>
      </p:sp>
      <p:sp>
        <p:nvSpPr>
          <p:cNvPr id="7" name="Rectangle 6"/>
          <p:cNvSpPr/>
          <p:nvPr/>
        </p:nvSpPr>
        <p:spPr>
          <a:xfrm>
            <a:off x="952500" y="6324600"/>
            <a:ext cx="6972300" cy="53339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latin typeface="Times New Roman" pitchFamily="18" charset="0"/>
                <a:cs typeface="Times New Roman" pitchFamily="18" charset="0"/>
              </a:rPr>
              <a:t>Fig. 3 Effects of organic materials on the soil organic matter content</a:t>
            </a:r>
            <a:endParaRPr lang="en-US" b="1" dirty="0">
              <a:latin typeface="Times New Roman" pitchFamily="18" charset="0"/>
              <a:cs typeface="Times New Roman" pitchFamily="18" charset="0"/>
            </a:endParaRPr>
          </a:p>
        </p:txBody>
      </p:sp>
      <p:sp>
        <p:nvSpPr>
          <p:cNvPr id="3" name="Rectangle 2"/>
          <p:cNvSpPr/>
          <p:nvPr/>
        </p:nvSpPr>
        <p:spPr>
          <a:xfrm>
            <a:off x="5715000" y="1524000"/>
            <a:ext cx="685800" cy="3733800"/>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Callout 7"/>
          <p:cNvSpPr/>
          <p:nvPr/>
        </p:nvSpPr>
        <p:spPr>
          <a:xfrm>
            <a:off x="152400" y="533400"/>
            <a:ext cx="5334000" cy="1828800"/>
          </a:xfrm>
          <a:prstGeom prst="wedgeEllipseCallout">
            <a:avLst>
              <a:gd name="adj1" fmla="val 54443"/>
              <a:gd name="adj2" fmla="val 33089"/>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lgn="ctr">
              <a:buFont typeface="Wingdings" pitchFamily="2" charset="2"/>
              <a:buChar char="Ø"/>
            </a:pPr>
            <a:r>
              <a:rPr lang="en-US" sz="1400" dirty="0"/>
              <a:t>This fact was attributed to the high OM values of SMS and OM</a:t>
            </a:r>
            <a:r>
              <a:rPr lang="en-US" sz="1400" dirty="0" smtClean="0"/>
              <a:t>.</a:t>
            </a:r>
          </a:p>
          <a:p>
            <a:pPr marL="285750" indent="-285750" algn="ctr">
              <a:buFont typeface="Wingdings" pitchFamily="2" charset="2"/>
              <a:buChar char="Ø"/>
            </a:pPr>
            <a:r>
              <a:rPr lang="en-US" sz="1400" dirty="0" smtClean="0"/>
              <a:t> </a:t>
            </a:r>
            <a:r>
              <a:rPr lang="en-US" sz="1400" dirty="0"/>
              <a:t>Moreover, VC is products </a:t>
            </a:r>
            <a:r>
              <a:rPr lang="en-US" sz="1400" dirty="0" smtClean="0"/>
              <a:t>that accelerates </a:t>
            </a:r>
            <a:r>
              <a:rPr lang="en-US" sz="1400" dirty="0"/>
              <a:t>the rate of decomposition of organic matter leading to a rapid </a:t>
            </a:r>
            <a:r>
              <a:rPr lang="en-US" sz="1400" dirty="0" err="1"/>
              <a:t>humification</a:t>
            </a:r>
            <a:r>
              <a:rPr lang="en-US" sz="1400" dirty="0"/>
              <a:t> process </a:t>
            </a:r>
            <a:r>
              <a:rPr lang="en-US" sz="1400" dirty="0" smtClean="0"/>
              <a:t>(</a:t>
            </a:r>
            <a:r>
              <a:rPr lang="en-US" sz="1400" dirty="0" err="1">
                <a:hlinkClick r:id="" action="ppaction://hlinkfile" tooltip="Mathivanan, 2013 #2499"/>
              </a:rPr>
              <a:t>Mathivanan</a:t>
            </a:r>
            <a:r>
              <a:rPr lang="en-US" sz="1400" dirty="0">
                <a:hlinkClick r:id="" action="ppaction://hlinkfile" tooltip="Mathivanan, 2013 #2499"/>
              </a:rPr>
              <a:t> et al. 2013</a:t>
            </a:r>
            <a:r>
              <a:rPr lang="en-US" sz="1400" dirty="0"/>
              <a:t>)</a:t>
            </a:r>
          </a:p>
        </p:txBody>
      </p:sp>
    </p:spTree>
    <p:extLst>
      <p:ext uri="{BB962C8B-B14F-4D97-AF65-F5344CB8AC3E}">
        <p14:creationId xmlns:p14="http://schemas.microsoft.com/office/powerpoint/2010/main" val="606642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685800"/>
            <a:ext cx="8763000" cy="5788152"/>
          </a:xfrm>
        </p:spPr>
        <p:txBody>
          <a:bodyPr/>
          <a:lstStyle/>
          <a:p>
            <a:pPr marL="0" indent="0">
              <a:buNone/>
            </a:pPr>
            <a:r>
              <a:rPr lang="en-US" sz="2200" b="1" dirty="0" smtClean="0">
                <a:solidFill>
                  <a:srgbClr val="FF0000"/>
                </a:solidFill>
                <a:latin typeface="Times New Roman" pitchFamily="18" charset="0"/>
                <a:cs typeface="Times New Roman" pitchFamily="18" charset="0"/>
              </a:rPr>
              <a:t>4.2. </a:t>
            </a:r>
            <a:r>
              <a:rPr lang="en-US" sz="2200" b="1" i="1" dirty="0">
                <a:solidFill>
                  <a:srgbClr val="FF0000"/>
                </a:solidFill>
                <a:latin typeface="Times New Roman" pitchFamily="18" charset="0"/>
                <a:cs typeface="Times New Roman" pitchFamily="18" charset="0"/>
              </a:rPr>
              <a:t>Effects of organic materials on macronutrient content in the soil </a:t>
            </a:r>
            <a:endParaRPr lang="en-US" sz="2200" b="1" dirty="0">
              <a:solidFill>
                <a:srgbClr val="FF0000"/>
              </a:solidFill>
              <a:latin typeface="Times New Roman" pitchFamily="18" charset="0"/>
              <a:cs typeface="Times New Roman" pitchFamily="18" charset="0"/>
            </a:endParaRPr>
          </a:p>
          <a:p>
            <a:pPr marL="0" indent="0">
              <a:buNone/>
            </a:pPr>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17</a:t>
            </a:fld>
            <a:endParaRPr lang="en-US"/>
          </a:p>
        </p:txBody>
      </p:sp>
      <p:pic>
        <p:nvPicPr>
          <p:cNvPr id="5" name="Picture 4"/>
          <p:cNvPicPr/>
          <p:nvPr/>
        </p:nvPicPr>
        <p:blipFill rotWithShape="1">
          <a:blip r:embed="rId2">
            <a:extLst>
              <a:ext uri="{28A0092B-C50C-407E-A947-70E740481C1C}">
                <a14:useLocalDpi xmlns:a14="http://schemas.microsoft.com/office/drawing/2010/main" val="0"/>
              </a:ext>
            </a:extLst>
          </a:blip>
          <a:srcRect l="17211" t="37102" r="14855" b="9565"/>
          <a:stretch/>
        </p:blipFill>
        <p:spPr bwMode="auto">
          <a:xfrm>
            <a:off x="76200" y="1600200"/>
            <a:ext cx="8686800" cy="5257800"/>
          </a:xfrm>
          <a:prstGeom prst="rect">
            <a:avLst/>
          </a:prstGeom>
          <a:ln>
            <a:noFill/>
          </a:ln>
          <a:extLst>
            <a:ext uri="{53640926-AAD7-44D8-BBD7-CCE9431645EC}">
              <a14:shadowObscured xmlns:a14="http://schemas.microsoft.com/office/drawing/2010/main"/>
            </a:ext>
          </a:extLst>
        </p:spPr>
      </p:pic>
      <p:sp>
        <p:nvSpPr>
          <p:cNvPr id="6" name="Rectangle 5"/>
          <p:cNvSpPr/>
          <p:nvPr/>
        </p:nvSpPr>
        <p:spPr>
          <a:xfrm>
            <a:off x="1066800" y="0"/>
            <a:ext cx="7239000" cy="685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chemeClr val="accent1"/>
                </a:solidFill>
                <a:latin typeface="Times New Roman" pitchFamily="18" charset="0"/>
                <a:cs typeface="Times New Roman" pitchFamily="18" charset="0"/>
              </a:rPr>
              <a:t>4. Results and Discussion</a:t>
            </a:r>
          </a:p>
          <a:p>
            <a:pPr algn="ctr"/>
            <a:endParaRPr lang="en-US" dirty="0"/>
          </a:p>
        </p:txBody>
      </p:sp>
      <p:sp>
        <p:nvSpPr>
          <p:cNvPr id="7" name="Rectangle 6"/>
          <p:cNvSpPr/>
          <p:nvPr/>
        </p:nvSpPr>
        <p:spPr>
          <a:xfrm>
            <a:off x="76200" y="1257300"/>
            <a:ext cx="8610600" cy="5715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b="1" dirty="0" smtClean="0">
                <a:latin typeface="Times New Roman" pitchFamily="18" charset="0"/>
                <a:cs typeface="Times New Roman" pitchFamily="18" charset="0"/>
              </a:rPr>
              <a:t>Table 3 Effects of organic materials on available macronutrient content in soil at two weeks after applying and at the harvesting stage</a:t>
            </a:r>
            <a:endParaRPr lang="en-US" sz="1600" b="1" dirty="0">
              <a:latin typeface="Times New Roman" pitchFamily="18" charset="0"/>
              <a:cs typeface="Times New Roman" pitchFamily="18" charset="0"/>
            </a:endParaRPr>
          </a:p>
        </p:txBody>
      </p:sp>
      <p:sp>
        <p:nvSpPr>
          <p:cNvPr id="9" name="Rectangle 8"/>
          <p:cNvSpPr/>
          <p:nvPr/>
        </p:nvSpPr>
        <p:spPr>
          <a:xfrm>
            <a:off x="1066800" y="5181600"/>
            <a:ext cx="609600" cy="304800"/>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ectangle 9"/>
          <p:cNvSpPr/>
          <p:nvPr/>
        </p:nvSpPr>
        <p:spPr>
          <a:xfrm>
            <a:off x="1066800" y="5562600"/>
            <a:ext cx="609600" cy="304800"/>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Oval Callout 10"/>
          <p:cNvSpPr/>
          <p:nvPr/>
        </p:nvSpPr>
        <p:spPr>
          <a:xfrm>
            <a:off x="838200" y="2819400"/>
            <a:ext cx="1981200" cy="2209800"/>
          </a:xfrm>
          <a:prstGeom prst="wedgeEllipseCallout">
            <a:avLst>
              <a:gd name="adj1" fmla="val -20155"/>
              <a:gd name="adj2" fmla="val 5600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t>This result was distributed by the mineralization of OM derived from SMS and VC.</a:t>
            </a:r>
          </a:p>
          <a:p>
            <a:pPr algn="ctr"/>
            <a:endParaRPr lang="en-US" sz="1400" dirty="0"/>
          </a:p>
        </p:txBody>
      </p:sp>
      <p:sp>
        <p:nvSpPr>
          <p:cNvPr id="12" name="Rectangle 11"/>
          <p:cNvSpPr/>
          <p:nvPr/>
        </p:nvSpPr>
        <p:spPr>
          <a:xfrm>
            <a:off x="2667000" y="5252852"/>
            <a:ext cx="609600" cy="304800"/>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Rectangle 14"/>
          <p:cNvSpPr/>
          <p:nvPr/>
        </p:nvSpPr>
        <p:spPr>
          <a:xfrm>
            <a:off x="4381500" y="5248894"/>
            <a:ext cx="457200" cy="30875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Oval Callout 15"/>
          <p:cNvSpPr/>
          <p:nvPr/>
        </p:nvSpPr>
        <p:spPr>
          <a:xfrm>
            <a:off x="3733800" y="2941122"/>
            <a:ext cx="2286000" cy="2209800"/>
          </a:xfrm>
          <a:prstGeom prst="wedgeEllipseCallout">
            <a:avLst>
              <a:gd name="adj1" fmla="val -20155"/>
              <a:gd name="adj2" fmla="val 5600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t>This fact was due to the use of a high proportion of SMS and VC, characterized by high P and K concentration.</a:t>
            </a:r>
          </a:p>
          <a:p>
            <a:pPr algn="ctr"/>
            <a:endParaRPr lang="en-US" sz="1400" dirty="0"/>
          </a:p>
        </p:txBody>
      </p:sp>
      <p:cxnSp>
        <p:nvCxnSpPr>
          <p:cNvPr id="18" name="Straight Arrow Connector 17"/>
          <p:cNvCxnSpPr/>
          <p:nvPr/>
        </p:nvCxnSpPr>
        <p:spPr>
          <a:xfrm>
            <a:off x="1524000" y="2667000"/>
            <a:ext cx="4572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276600" y="2667000"/>
            <a:ext cx="304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4838700" y="2667000"/>
            <a:ext cx="304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6324600" y="2667000"/>
            <a:ext cx="304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7772400" y="2667000"/>
            <a:ext cx="304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Oval Callout 23"/>
          <p:cNvSpPr/>
          <p:nvPr/>
        </p:nvSpPr>
        <p:spPr>
          <a:xfrm>
            <a:off x="5410200" y="291440"/>
            <a:ext cx="3429000" cy="2209800"/>
          </a:xfrm>
          <a:prstGeom prst="wedgeEllipseCallout">
            <a:avLst>
              <a:gd name="adj1" fmla="val -20155"/>
              <a:gd name="adj2" fmla="val 5600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t>This fact was attributed to uptake of nutrients by plants and leaching due to irrigation and rainfall.</a:t>
            </a:r>
          </a:p>
        </p:txBody>
      </p:sp>
    </p:spTree>
    <p:extLst>
      <p:ext uri="{BB962C8B-B14F-4D97-AF65-F5344CB8AC3E}">
        <p14:creationId xmlns:p14="http://schemas.microsoft.com/office/powerpoint/2010/main" val="1485988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11"/>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1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5"/>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18"/>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19"/>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21"/>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2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23"/>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5" grpId="0" animBg="1"/>
      <p:bldP spid="15" grpId="1" animBg="1"/>
      <p:bldP spid="16" grpId="0" animBg="1"/>
      <p:bldP spid="16" grpId="1" animBg="1"/>
      <p:bldP spid="24" grpId="0" animBg="1"/>
      <p:bldP spid="24"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914400"/>
            <a:ext cx="8534400" cy="5559552"/>
          </a:xfrm>
        </p:spPr>
        <p:txBody>
          <a:bodyPr/>
          <a:lstStyle/>
          <a:p>
            <a:pPr marL="0" indent="0">
              <a:buNone/>
            </a:pPr>
            <a:r>
              <a:rPr lang="en-US" sz="2200" b="1" dirty="0" smtClean="0">
                <a:solidFill>
                  <a:srgbClr val="FF0000"/>
                </a:solidFill>
                <a:latin typeface="Times New Roman" pitchFamily="18" charset="0"/>
                <a:cs typeface="Times New Roman" pitchFamily="18" charset="0"/>
              </a:rPr>
              <a:t>4.3. </a:t>
            </a:r>
            <a:r>
              <a:rPr lang="en-US" sz="2200" b="1" i="1" dirty="0">
                <a:solidFill>
                  <a:srgbClr val="FF0000"/>
                </a:solidFill>
                <a:latin typeface="Times New Roman" pitchFamily="18" charset="0"/>
                <a:cs typeface="Times New Roman" pitchFamily="18" charset="0"/>
              </a:rPr>
              <a:t>Effects of organic materials on plant growth parameters</a:t>
            </a:r>
            <a:endParaRPr lang="en-US" sz="2200" b="1" dirty="0">
              <a:solidFill>
                <a:srgbClr val="FF0000"/>
              </a:solidFill>
              <a:latin typeface="Times New Roman" pitchFamily="18" charset="0"/>
              <a:cs typeface="Times New Roman" pitchFamily="18" charset="0"/>
            </a:endParaRPr>
          </a:p>
          <a:p>
            <a:pPr marL="0" indent="0">
              <a:buNone/>
            </a:pPr>
            <a:endParaRPr lang="en-US" dirty="0" smtClean="0"/>
          </a:p>
          <a:p>
            <a:pPr marL="0" indent="0">
              <a:buNone/>
            </a:pPr>
            <a:endParaRPr lang="en-US" dirty="0"/>
          </a:p>
          <a:p>
            <a:pPr marL="0" indent="0">
              <a:buNone/>
            </a:pPr>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18</a:t>
            </a:fld>
            <a:endParaRPr lang="en-US"/>
          </a:p>
        </p:txBody>
      </p:sp>
      <p:pic>
        <p:nvPicPr>
          <p:cNvPr id="6" name="Picture 5"/>
          <p:cNvPicPr/>
          <p:nvPr/>
        </p:nvPicPr>
        <p:blipFill rotWithShape="1">
          <a:blip r:embed="rId2">
            <a:extLst>
              <a:ext uri="{28A0092B-C50C-407E-A947-70E740481C1C}">
                <a14:useLocalDpi xmlns:a14="http://schemas.microsoft.com/office/drawing/2010/main" val="0"/>
              </a:ext>
            </a:extLst>
          </a:blip>
          <a:srcRect l="15579" t="37683" r="15941" b="13910"/>
          <a:stretch/>
        </p:blipFill>
        <p:spPr bwMode="auto">
          <a:xfrm>
            <a:off x="152400" y="1752600"/>
            <a:ext cx="8610599" cy="5105400"/>
          </a:xfrm>
          <a:prstGeom prst="rect">
            <a:avLst/>
          </a:prstGeom>
          <a:ln>
            <a:noFill/>
          </a:ln>
          <a:extLst>
            <a:ext uri="{53640926-AAD7-44D8-BBD7-CCE9431645EC}">
              <a14:shadowObscured xmlns:a14="http://schemas.microsoft.com/office/drawing/2010/main"/>
            </a:ext>
          </a:extLst>
        </p:spPr>
      </p:pic>
      <p:sp>
        <p:nvSpPr>
          <p:cNvPr id="7" name="Rectangle 6"/>
          <p:cNvSpPr/>
          <p:nvPr/>
        </p:nvSpPr>
        <p:spPr>
          <a:xfrm>
            <a:off x="1066800" y="0"/>
            <a:ext cx="7239000" cy="685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chemeClr val="accent1"/>
                </a:solidFill>
                <a:latin typeface="Times New Roman" pitchFamily="18" charset="0"/>
                <a:cs typeface="Times New Roman" pitchFamily="18" charset="0"/>
              </a:rPr>
              <a:t>4. Results and Discussion</a:t>
            </a:r>
          </a:p>
          <a:p>
            <a:pPr algn="ctr"/>
            <a:endParaRPr lang="en-US" dirty="0"/>
          </a:p>
        </p:txBody>
      </p:sp>
      <p:sp>
        <p:nvSpPr>
          <p:cNvPr id="8" name="Rectangle 7"/>
          <p:cNvSpPr/>
          <p:nvPr/>
        </p:nvSpPr>
        <p:spPr>
          <a:xfrm>
            <a:off x="152400" y="1524000"/>
            <a:ext cx="8534400" cy="4572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b="1" dirty="0" smtClean="0">
                <a:latin typeface="Times New Roman" pitchFamily="18" charset="0"/>
                <a:cs typeface="Times New Roman" pitchFamily="18" charset="0"/>
              </a:rPr>
              <a:t>Table 4 Effects of organic materials on the vegetative growth of honeydew melon (4 weeks after planting)</a:t>
            </a:r>
            <a:endParaRPr lang="en-US" sz="1600" b="1" dirty="0">
              <a:latin typeface="Times New Roman" pitchFamily="18" charset="0"/>
              <a:cs typeface="Times New Roman" pitchFamily="18" charset="0"/>
            </a:endParaRPr>
          </a:p>
        </p:txBody>
      </p:sp>
      <p:sp>
        <p:nvSpPr>
          <p:cNvPr id="9" name="Rectangle 8"/>
          <p:cNvSpPr/>
          <p:nvPr/>
        </p:nvSpPr>
        <p:spPr>
          <a:xfrm>
            <a:off x="914400" y="4419600"/>
            <a:ext cx="6324600" cy="228600"/>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ectangle 9"/>
          <p:cNvSpPr/>
          <p:nvPr/>
        </p:nvSpPr>
        <p:spPr>
          <a:xfrm>
            <a:off x="886690" y="5486400"/>
            <a:ext cx="6352309" cy="228600"/>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10"/>
          <p:cNvSpPr/>
          <p:nvPr/>
        </p:nvSpPr>
        <p:spPr>
          <a:xfrm>
            <a:off x="857003" y="5867400"/>
            <a:ext cx="6381996" cy="228600"/>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p:cNvSpPr/>
          <p:nvPr/>
        </p:nvSpPr>
        <p:spPr>
          <a:xfrm>
            <a:off x="7620000" y="4424548"/>
            <a:ext cx="1066800" cy="223652"/>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Rectangle 12"/>
          <p:cNvSpPr/>
          <p:nvPr/>
        </p:nvSpPr>
        <p:spPr>
          <a:xfrm>
            <a:off x="7467600" y="5860473"/>
            <a:ext cx="1219200" cy="223652"/>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Oval Callout 13"/>
          <p:cNvSpPr/>
          <p:nvPr/>
        </p:nvSpPr>
        <p:spPr>
          <a:xfrm>
            <a:off x="1676400" y="0"/>
            <a:ext cx="5791200" cy="2286000"/>
          </a:xfrm>
          <a:prstGeom prst="wedgeEllipseCallout">
            <a:avLst>
              <a:gd name="adj1" fmla="val -7425"/>
              <a:gd name="adj2" fmla="val 18966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smtClean="0"/>
              <a:t>SMS </a:t>
            </a:r>
            <a:r>
              <a:rPr lang="en-US" sz="1600" dirty="0"/>
              <a:t>and VC had positive impact on honeydew melon growth due to two reasons: 1) the higher concentration of macronutrients supplied by SMS and VC. (2) better availability of </a:t>
            </a:r>
            <a:r>
              <a:rPr lang="en-US" sz="1600" dirty="0" err="1"/>
              <a:t>humic</a:t>
            </a:r>
            <a:r>
              <a:rPr lang="en-US" sz="1600" dirty="0"/>
              <a:t> acid  and plant growth regulators in SMS and VC, which is produced by the increased activity of bacteria, fungi.</a:t>
            </a:r>
          </a:p>
        </p:txBody>
      </p:sp>
    </p:spTree>
    <p:extLst>
      <p:ext uri="{BB962C8B-B14F-4D97-AF65-F5344CB8AC3E}">
        <p14:creationId xmlns:p14="http://schemas.microsoft.com/office/powerpoint/2010/main" val="3025525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12"/>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2"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3" nodeType="clickEffect">
                                  <p:stCondLst>
                                    <p:cond delay="0"/>
                                  </p:stCondLst>
                                  <p:childTnLst>
                                    <p:set>
                                      <p:cBhvr>
                                        <p:cTn id="40" dur="1" fill="hold">
                                          <p:stCondLst>
                                            <p:cond delay="0"/>
                                          </p:stCondLst>
                                        </p:cTn>
                                        <p:tgtEl>
                                          <p:spTgt spid="10"/>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0" grpId="2" animBg="1"/>
      <p:bldP spid="10" grpId="3" animBg="1"/>
      <p:bldP spid="11" grpId="0" animBg="1"/>
      <p:bldP spid="11" grpId="1" animBg="1"/>
      <p:bldP spid="12" grpId="0" animBg="1"/>
      <p:bldP spid="12" grpId="1" animBg="1"/>
      <p:bldP spid="13" grpId="0" animBg="1"/>
      <p:bldP spid="13" grpId="1" animBg="1"/>
      <p:bldP spid="14" grpId="0" animBg="1"/>
      <p:bldP spid="14"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B6F15528-21DE-4FAA-801E-634DDDAF4B2B}" type="slidenum">
              <a:rPr lang="en-US" smtClean="0"/>
              <a:pPr/>
              <a:t>19</a:t>
            </a:fld>
            <a:endParaRPr lang="en-US"/>
          </a:p>
        </p:txBody>
      </p:sp>
      <p:sp>
        <p:nvSpPr>
          <p:cNvPr id="6" name="Rectangle 5"/>
          <p:cNvSpPr/>
          <p:nvPr/>
        </p:nvSpPr>
        <p:spPr>
          <a:xfrm>
            <a:off x="1066800" y="0"/>
            <a:ext cx="7239000" cy="685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chemeClr val="accent1"/>
                </a:solidFill>
                <a:latin typeface="Times New Roman" pitchFamily="18" charset="0"/>
                <a:cs typeface="Times New Roman" pitchFamily="18" charset="0"/>
              </a:rPr>
              <a:t>4. Results and Discussion</a:t>
            </a:r>
          </a:p>
          <a:p>
            <a:pPr algn="ctr"/>
            <a:endParaRPr lang="en-US" dirty="0"/>
          </a:p>
        </p:txBody>
      </p:sp>
      <p:pic>
        <p:nvPicPr>
          <p:cNvPr id="11" name="Picture 10"/>
          <p:cNvPicPr/>
          <p:nvPr/>
        </p:nvPicPr>
        <p:blipFill rotWithShape="1">
          <a:blip r:embed="rId2"/>
          <a:srcRect l="50985" t="17819" r="13340" b="21543"/>
          <a:stretch/>
        </p:blipFill>
        <p:spPr bwMode="auto">
          <a:xfrm>
            <a:off x="152400" y="838200"/>
            <a:ext cx="8534400" cy="5791199"/>
          </a:xfrm>
          <a:prstGeom prst="rect">
            <a:avLst/>
          </a:prstGeom>
          <a:ln w="9525">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912250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 y="762000"/>
            <a:ext cx="7848600" cy="5711952"/>
          </a:xfrm>
        </p:spPr>
        <p:txBody>
          <a:bodyPr>
            <a:normAutofit/>
          </a:bodyPr>
          <a:lstStyle/>
          <a:p>
            <a:pPr marL="0" indent="0">
              <a:buNone/>
            </a:pPr>
            <a:r>
              <a:rPr lang="en-US" sz="2200" b="1" i="1" dirty="0" smtClean="0">
                <a:solidFill>
                  <a:srgbClr val="FF0000"/>
                </a:solidFill>
                <a:latin typeface="Times New Roman" pitchFamily="18" charset="0"/>
                <a:cs typeface="Times New Roman" pitchFamily="18" charset="0"/>
              </a:rPr>
              <a:t>4.4. </a:t>
            </a:r>
            <a:r>
              <a:rPr lang="en-US" sz="2200" b="1" i="1" dirty="0">
                <a:solidFill>
                  <a:srgbClr val="FF0000"/>
                </a:solidFill>
                <a:latin typeface="Times New Roman" pitchFamily="18" charset="0"/>
                <a:cs typeface="Times New Roman" pitchFamily="18" charset="0"/>
              </a:rPr>
              <a:t>Effects of organic materials on some yield parameters</a:t>
            </a:r>
            <a:endParaRPr lang="en-US" sz="2200" b="1" dirty="0">
              <a:solidFill>
                <a:srgbClr val="FF0000"/>
              </a:solidFill>
              <a:latin typeface="Times New Roman" pitchFamily="18" charset="0"/>
              <a:cs typeface="Times New Roman" pitchFamily="18" charset="0"/>
            </a:endParaRPr>
          </a:p>
          <a:p>
            <a:pPr marL="0" indent="0">
              <a:buNone/>
            </a:pPr>
            <a:r>
              <a:rPr lang="en-US" sz="2200" b="1" dirty="0" smtClean="0">
                <a:solidFill>
                  <a:srgbClr val="FF0000"/>
                </a:solidFill>
                <a:latin typeface="Times New Roman" pitchFamily="18" charset="0"/>
                <a:cs typeface="Times New Roman" pitchFamily="18" charset="0"/>
              </a:rPr>
              <a:t> </a:t>
            </a:r>
          </a:p>
          <a:p>
            <a:pPr marL="0" indent="0">
              <a:buNone/>
            </a:pPr>
            <a:endParaRPr lang="en-US" sz="2200" b="1" dirty="0">
              <a:solidFill>
                <a:srgbClr val="FF0000"/>
              </a:solidFill>
              <a:latin typeface="Times New Roman" pitchFamily="18" charset="0"/>
              <a:cs typeface="Times New Roman" pitchFamily="18" charset="0"/>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20</a:t>
            </a:fld>
            <a:endParaRPr lang="en-US"/>
          </a:p>
        </p:txBody>
      </p:sp>
      <p:pic>
        <p:nvPicPr>
          <p:cNvPr id="5" name="Picture 4"/>
          <p:cNvPicPr/>
          <p:nvPr/>
        </p:nvPicPr>
        <p:blipFill rotWithShape="1">
          <a:blip r:embed="rId2">
            <a:extLst>
              <a:ext uri="{28A0092B-C50C-407E-A947-70E740481C1C}">
                <a14:useLocalDpi xmlns:a14="http://schemas.microsoft.com/office/drawing/2010/main" val="0"/>
              </a:ext>
            </a:extLst>
          </a:blip>
          <a:srcRect l="26993" t="29277" r="24456" b="7535"/>
          <a:stretch/>
        </p:blipFill>
        <p:spPr bwMode="auto">
          <a:xfrm>
            <a:off x="76200" y="1600200"/>
            <a:ext cx="8839200" cy="5257800"/>
          </a:xfrm>
          <a:prstGeom prst="rect">
            <a:avLst/>
          </a:prstGeom>
          <a:ln>
            <a:noFill/>
          </a:ln>
          <a:extLst>
            <a:ext uri="{53640926-AAD7-44D8-BBD7-CCE9431645EC}">
              <a14:shadowObscured xmlns:a14="http://schemas.microsoft.com/office/drawing/2010/main"/>
            </a:ext>
          </a:extLst>
        </p:spPr>
      </p:pic>
      <p:sp>
        <p:nvSpPr>
          <p:cNvPr id="6" name="Rectangle 5"/>
          <p:cNvSpPr/>
          <p:nvPr/>
        </p:nvSpPr>
        <p:spPr>
          <a:xfrm>
            <a:off x="1066800" y="0"/>
            <a:ext cx="7239000" cy="685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chemeClr val="accent1"/>
                </a:solidFill>
                <a:latin typeface="Times New Roman" pitchFamily="18" charset="0"/>
                <a:cs typeface="Times New Roman" pitchFamily="18" charset="0"/>
              </a:rPr>
              <a:t>4. Results and Discussion</a:t>
            </a:r>
          </a:p>
          <a:p>
            <a:pPr algn="ctr"/>
            <a:endParaRPr lang="en-US" dirty="0"/>
          </a:p>
        </p:txBody>
      </p:sp>
      <p:sp>
        <p:nvSpPr>
          <p:cNvPr id="7" name="Rectangle 6"/>
          <p:cNvSpPr/>
          <p:nvPr/>
        </p:nvSpPr>
        <p:spPr>
          <a:xfrm>
            <a:off x="152400" y="1219200"/>
            <a:ext cx="8534400" cy="6096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b="1" dirty="0" smtClean="0">
                <a:latin typeface="Times New Roman" pitchFamily="18" charset="0"/>
                <a:cs typeface="Times New Roman" pitchFamily="18" charset="0"/>
              </a:rPr>
              <a:t>Table 5 Effects of organic materials on some parameters of honeydew melon yield</a:t>
            </a:r>
            <a:endParaRPr lang="en-US" sz="1600" b="1" dirty="0">
              <a:latin typeface="Times New Roman" pitchFamily="18" charset="0"/>
              <a:cs typeface="Times New Roman" pitchFamily="18" charset="0"/>
            </a:endParaRPr>
          </a:p>
        </p:txBody>
      </p:sp>
      <p:sp>
        <p:nvSpPr>
          <p:cNvPr id="8" name="Rectangle 7"/>
          <p:cNvSpPr/>
          <p:nvPr/>
        </p:nvSpPr>
        <p:spPr>
          <a:xfrm>
            <a:off x="304800" y="4229100"/>
            <a:ext cx="8382000" cy="495300"/>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Oval Callout 8"/>
          <p:cNvSpPr/>
          <p:nvPr/>
        </p:nvSpPr>
        <p:spPr>
          <a:xfrm>
            <a:off x="2514600" y="1828800"/>
            <a:ext cx="4419600" cy="2209800"/>
          </a:xfrm>
          <a:prstGeom prst="wedgeEllipseCallout">
            <a:avLst>
              <a:gd name="adj1" fmla="val -19275"/>
              <a:gd name="adj2" fmla="val 5927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This </a:t>
            </a:r>
            <a:r>
              <a:rPr lang="en-US" sz="1600" dirty="0" smtClean="0"/>
              <a:t>result </a:t>
            </a:r>
            <a:r>
              <a:rPr lang="en-US" sz="1600" dirty="0"/>
              <a:t>was attributed to variable growth attained by plants, due to different </a:t>
            </a:r>
            <a:r>
              <a:rPr lang="en-US" sz="1600" dirty="0" smtClean="0"/>
              <a:t>rates </a:t>
            </a:r>
            <a:r>
              <a:rPr lang="en-US" sz="1600" dirty="0"/>
              <a:t>of release of growth-promoting soils owing to different proportions of SMS and VC </a:t>
            </a:r>
          </a:p>
        </p:txBody>
      </p:sp>
    </p:spTree>
    <p:extLst>
      <p:ext uri="{BB962C8B-B14F-4D97-AF65-F5344CB8AC3E}">
        <p14:creationId xmlns:p14="http://schemas.microsoft.com/office/powerpoint/2010/main" val="3276134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B6F15528-21DE-4FAA-801E-634DDDAF4B2B}" type="slidenum">
              <a:rPr lang="en-US" smtClean="0"/>
              <a:pPr/>
              <a:t>21</a:t>
            </a:fld>
            <a:endParaRPr lang="en-US"/>
          </a:p>
        </p:txBody>
      </p:sp>
      <p:pic>
        <p:nvPicPr>
          <p:cNvPr id="6" name="Picture 5"/>
          <p:cNvPicPr/>
          <p:nvPr/>
        </p:nvPicPr>
        <p:blipFill rotWithShape="1">
          <a:blip r:embed="rId2">
            <a:extLst>
              <a:ext uri="{28A0092B-C50C-407E-A947-70E740481C1C}">
                <a14:useLocalDpi xmlns:a14="http://schemas.microsoft.com/office/drawing/2010/main" val="0"/>
              </a:ext>
            </a:extLst>
          </a:blip>
          <a:srcRect l="7066" t="37972" r="52536" b="14200"/>
          <a:stretch/>
        </p:blipFill>
        <p:spPr bwMode="auto">
          <a:xfrm>
            <a:off x="0" y="914400"/>
            <a:ext cx="8763000" cy="5410200"/>
          </a:xfrm>
          <a:prstGeom prst="rect">
            <a:avLst/>
          </a:prstGeom>
          <a:ln>
            <a:noFill/>
          </a:ln>
          <a:extLst>
            <a:ext uri="{53640926-AAD7-44D8-BBD7-CCE9431645EC}">
              <a14:shadowObscured xmlns:a14="http://schemas.microsoft.com/office/drawing/2010/main"/>
            </a:ext>
          </a:extLst>
        </p:spPr>
      </p:pic>
      <p:sp>
        <p:nvSpPr>
          <p:cNvPr id="7" name="Rectangle 6"/>
          <p:cNvSpPr/>
          <p:nvPr/>
        </p:nvSpPr>
        <p:spPr>
          <a:xfrm>
            <a:off x="1066800" y="0"/>
            <a:ext cx="7239000" cy="685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chemeClr val="accent1"/>
                </a:solidFill>
                <a:latin typeface="Times New Roman" pitchFamily="18" charset="0"/>
                <a:cs typeface="Times New Roman" pitchFamily="18" charset="0"/>
              </a:rPr>
              <a:t>4. Results and Discussion</a:t>
            </a:r>
          </a:p>
          <a:p>
            <a:pPr algn="ctr"/>
            <a:endParaRPr lang="en-US" dirty="0"/>
          </a:p>
        </p:txBody>
      </p:sp>
      <p:sp>
        <p:nvSpPr>
          <p:cNvPr id="8" name="Rectangle 7"/>
          <p:cNvSpPr/>
          <p:nvPr/>
        </p:nvSpPr>
        <p:spPr>
          <a:xfrm>
            <a:off x="1066800" y="5486400"/>
            <a:ext cx="7620000" cy="12954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en-US" sz="1400" b="1" dirty="0" smtClean="0">
                <a:latin typeface="Times New Roman" pitchFamily="18" charset="0"/>
                <a:cs typeface="Times New Roman" pitchFamily="18" charset="0"/>
              </a:rPr>
              <a:t>Fig. 5 The relationship between EC value, inorganic- N, Bray- P, exchange K content at 2 weeks after applying organic materials, leaf area at flowering stage and ,</a:t>
            </a:r>
            <a:r>
              <a:rPr lang="en-US" sz="1400" b="1" dirty="0" err="1" smtClean="0">
                <a:latin typeface="Times New Roman" pitchFamily="18" charset="0"/>
                <a:cs typeface="Times New Roman" pitchFamily="18" charset="0"/>
              </a:rPr>
              <a:t>ean</a:t>
            </a:r>
            <a:r>
              <a:rPr lang="en-US" sz="1400" b="1" dirty="0" smtClean="0">
                <a:latin typeface="Times New Roman" pitchFamily="18" charset="0"/>
                <a:cs typeface="Times New Roman" pitchFamily="18" charset="0"/>
              </a:rPr>
              <a:t> fruit weight</a:t>
            </a:r>
            <a:endParaRPr lang="en-US" sz="1400" b="1" dirty="0">
              <a:latin typeface="Times New Roman" pitchFamily="18" charset="0"/>
              <a:cs typeface="Times New Roman" pitchFamily="18" charset="0"/>
            </a:endParaRPr>
          </a:p>
        </p:txBody>
      </p:sp>
      <p:sp>
        <p:nvSpPr>
          <p:cNvPr id="3" name="Rectangle 2"/>
          <p:cNvSpPr/>
          <p:nvPr/>
        </p:nvSpPr>
        <p:spPr>
          <a:xfrm>
            <a:off x="2057400" y="1603420"/>
            <a:ext cx="1524000" cy="2435180"/>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722129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600200"/>
            <a:ext cx="8534400" cy="4572000"/>
          </a:xfrm>
        </p:spPr>
        <p:txBody>
          <a:bodyPr>
            <a:normAutofit/>
          </a:bodyPr>
          <a:lstStyle/>
          <a:p>
            <a:pPr algn="just">
              <a:buFont typeface="Wingdings" pitchFamily="2" charset="2"/>
              <a:buChar char="Ø"/>
            </a:pPr>
            <a:r>
              <a:rPr lang="en-US" dirty="0" smtClean="0">
                <a:latin typeface="Times New Roman" pitchFamily="18" charset="0"/>
                <a:cs typeface="Times New Roman" pitchFamily="18" charset="0"/>
              </a:rPr>
              <a:t>There </a:t>
            </a:r>
            <a:r>
              <a:rPr lang="en-US" dirty="0">
                <a:latin typeface="Times New Roman" pitchFamily="18" charset="0"/>
                <a:cs typeface="Times New Roman" pitchFamily="18" charset="0"/>
              </a:rPr>
              <a:t>were significant changes in soil properties such as increasing pH, OM, EC and macronutrient concentration as a result of SMS and VC amendment. </a:t>
            </a:r>
            <a:endParaRPr lang="en-US" dirty="0" smtClean="0">
              <a:latin typeface="Times New Roman" pitchFamily="18" charset="0"/>
              <a:cs typeface="Times New Roman" pitchFamily="18" charset="0"/>
            </a:endParaRPr>
          </a:p>
          <a:p>
            <a:pPr algn="just">
              <a:buFont typeface="Wingdings" pitchFamily="2" charset="2"/>
              <a:buChar char="Ø"/>
            </a:pPr>
            <a:r>
              <a:rPr lang="en-US" dirty="0" smtClean="0">
                <a:latin typeface="Times New Roman" pitchFamily="18" charset="0"/>
                <a:cs typeface="Times New Roman" pitchFamily="18" charset="0"/>
              </a:rPr>
              <a:t>Application </a:t>
            </a:r>
            <a:r>
              <a:rPr lang="en-US" dirty="0">
                <a:latin typeface="Times New Roman" pitchFamily="18" charset="0"/>
                <a:cs typeface="Times New Roman" pitchFamily="18" charset="0"/>
              </a:rPr>
              <a:t>of SMS and VC </a:t>
            </a:r>
            <a:r>
              <a:rPr lang="en-US" dirty="0" smtClean="0">
                <a:latin typeface="Times New Roman" pitchFamily="18" charset="0"/>
                <a:cs typeface="Times New Roman" pitchFamily="18" charset="0"/>
              </a:rPr>
              <a:t>is </a:t>
            </a:r>
            <a:r>
              <a:rPr lang="en-US" dirty="0">
                <a:latin typeface="Times New Roman" pitchFamily="18" charset="0"/>
                <a:cs typeface="Times New Roman" pitchFamily="18" charset="0"/>
              </a:rPr>
              <a:t>very useful </a:t>
            </a:r>
            <a:r>
              <a:rPr lang="en-US" dirty="0" smtClean="0">
                <a:latin typeface="Times New Roman" pitchFamily="18" charset="0"/>
                <a:cs typeface="Times New Roman" pitchFamily="18" charset="0"/>
              </a:rPr>
              <a:t>for </a:t>
            </a:r>
            <a:r>
              <a:rPr lang="en-US" dirty="0">
                <a:latin typeface="Times New Roman" pitchFamily="18" charset="0"/>
                <a:cs typeface="Times New Roman" pitchFamily="18" charset="0"/>
              </a:rPr>
              <a:t>higher vegetative growth, better nutrient uptake, and it helps in getting higher mean fruit </a:t>
            </a:r>
            <a:r>
              <a:rPr lang="en-US" dirty="0" smtClean="0">
                <a:latin typeface="Times New Roman" pitchFamily="18" charset="0"/>
                <a:cs typeface="Times New Roman" pitchFamily="18" charset="0"/>
              </a:rPr>
              <a:t>weight </a:t>
            </a:r>
            <a:r>
              <a:rPr lang="en-US" dirty="0">
                <a:latin typeface="Times New Roman" pitchFamily="18" charset="0"/>
                <a:cs typeface="Times New Roman" pitchFamily="18" charset="0"/>
              </a:rPr>
              <a:t>in honeydew melon production . </a:t>
            </a:r>
            <a:endParaRPr lang="en-US" dirty="0" smtClean="0">
              <a:latin typeface="Times New Roman" pitchFamily="18" charset="0"/>
              <a:cs typeface="Times New Roman" pitchFamily="18" charset="0"/>
            </a:endParaRPr>
          </a:p>
          <a:p>
            <a:pPr algn="just">
              <a:buFont typeface="Wingdings" pitchFamily="2" charset="2"/>
              <a:buChar char="Ø"/>
            </a:pPr>
            <a:r>
              <a:rPr lang="en-US" smtClean="0">
                <a:latin typeface="Times New Roman" pitchFamily="18" charset="0"/>
                <a:cs typeface="Times New Roman" pitchFamily="18" charset="0"/>
              </a:rPr>
              <a:t>The rate </a:t>
            </a:r>
            <a:r>
              <a:rPr lang="en-US" dirty="0">
                <a:latin typeface="Times New Roman" pitchFamily="18" charset="0"/>
                <a:cs typeface="Times New Roman" pitchFamily="18" charset="0"/>
              </a:rPr>
              <a:t>of 0.2 kg SMS + 1.5 kg VC/pot is sufficient for higher productivity of honeydew melon in organic agriculture. </a:t>
            </a:r>
          </a:p>
          <a:p>
            <a:pPr algn="just">
              <a:buFont typeface="Wingdings" pitchFamily="2" charset="2"/>
              <a:buChar char="v"/>
            </a:pPr>
            <a:endParaRPr lang="en-US" dirty="0" smtClean="0">
              <a:latin typeface="Times New Roman" pitchFamily="18" charset="0"/>
              <a:cs typeface="Times New Roman" pitchFamily="18" charset="0"/>
            </a:endParaRPr>
          </a:p>
        </p:txBody>
      </p:sp>
      <p:sp>
        <p:nvSpPr>
          <p:cNvPr id="5" name="Rectangle 4"/>
          <p:cNvSpPr/>
          <p:nvPr/>
        </p:nvSpPr>
        <p:spPr>
          <a:xfrm>
            <a:off x="381000" y="0"/>
            <a:ext cx="8077200" cy="9906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smtClean="0">
                <a:solidFill>
                  <a:schemeClr val="bg2">
                    <a:lumMod val="50000"/>
                  </a:schemeClr>
                </a:solidFill>
                <a:latin typeface="Times New Roman" pitchFamily="18" charset="0"/>
                <a:cs typeface="Times New Roman" pitchFamily="18" charset="0"/>
              </a:rPr>
              <a:t>5. Conclusion</a:t>
            </a:r>
            <a:endParaRPr lang="en-US" sz="4000" b="1" dirty="0">
              <a:solidFill>
                <a:schemeClr val="bg2">
                  <a:lumMod val="50000"/>
                </a:schemeClr>
              </a:solidFill>
              <a:latin typeface="Times New Roman" pitchFamily="18" charset="0"/>
              <a:cs typeface="Times New Roman" pitchFamily="18" charset="0"/>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6650047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152400"/>
            <a:ext cx="8610600" cy="6705600"/>
          </a:xfrm>
        </p:spPr>
        <p:txBody>
          <a:bodyPr>
            <a:normAutofit/>
          </a:bodyPr>
          <a:lstStyle/>
          <a:p>
            <a:pPr marL="0" indent="0" algn="ctr">
              <a:buNone/>
            </a:pPr>
            <a:r>
              <a:rPr lang="en-US" sz="3600" dirty="0" smtClean="0">
                <a:solidFill>
                  <a:srgbClr val="FF0000"/>
                </a:solidFill>
                <a:latin typeface="Arial Black" pitchFamily="34" charset="0"/>
              </a:rPr>
              <a:t>Thank you for your attention</a:t>
            </a:r>
            <a:endParaRPr lang="en-US" sz="3600" dirty="0">
              <a:solidFill>
                <a:srgbClr val="FF0000"/>
              </a:solidFill>
              <a:latin typeface="Arial Black" pitchFamily="34" charset="0"/>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23</a:t>
            </a:fld>
            <a:endParaRPr lang="en-US"/>
          </a:p>
        </p:txBody>
      </p:sp>
      <p:pic>
        <p:nvPicPr>
          <p:cNvPr id="5" name="Picture 4"/>
          <p:cNvPicPr/>
          <p:nvPr/>
        </p:nvPicPr>
        <p:blipFill rotWithShape="1">
          <a:blip r:embed="rId2"/>
          <a:srcRect l="11212" t="22195" r="9041" b="6718"/>
          <a:stretch/>
        </p:blipFill>
        <p:spPr bwMode="auto">
          <a:xfrm>
            <a:off x="187820" y="1143000"/>
            <a:ext cx="2936380" cy="3581400"/>
          </a:xfrm>
          <a:prstGeom prst="rect">
            <a:avLst/>
          </a:prstGeom>
          <a:ln w="12700">
            <a:solidFill>
              <a:schemeClr val="tx1"/>
            </a:solidFill>
          </a:ln>
          <a:extLst>
            <a:ext uri="{53640926-AAD7-44D8-BBD7-CCE9431645EC}">
              <a14:shadowObscured xmlns:a14="http://schemas.microsoft.com/office/drawing/2010/main"/>
            </a:ext>
          </a:extLst>
        </p:spPr>
      </p:pic>
      <p:pic>
        <p:nvPicPr>
          <p:cNvPr id="8" name="Picture 7"/>
          <p:cNvPicPr/>
          <p:nvPr/>
        </p:nvPicPr>
        <p:blipFill rotWithShape="1">
          <a:blip r:embed="rId3"/>
          <a:srcRect t="14153" r="5264" b="6455"/>
          <a:stretch/>
        </p:blipFill>
        <p:spPr bwMode="auto">
          <a:xfrm>
            <a:off x="3240114" y="2667000"/>
            <a:ext cx="2779686" cy="3200399"/>
          </a:xfrm>
          <a:prstGeom prst="rect">
            <a:avLst/>
          </a:prstGeom>
          <a:ln w="19050">
            <a:solidFill>
              <a:schemeClr val="tx1"/>
            </a:solidFill>
          </a:ln>
          <a:extLst>
            <a:ext uri="{53640926-AAD7-44D8-BBD7-CCE9431645EC}">
              <a14:shadowObscured xmlns:a14="http://schemas.microsoft.com/office/drawing/2010/main"/>
            </a:ext>
          </a:extLst>
        </p:spPr>
      </p:pic>
      <p:pic>
        <p:nvPicPr>
          <p:cNvPr id="9" name="Picture 8"/>
          <p:cNvPicPr/>
          <p:nvPr/>
        </p:nvPicPr>
        <p:blipFill rotWithShape="1">
          <a:blip r:embed="rId4"/>
          <a:srcRect l="16637" t="28628" r="15190" b="4788"/>
          <a:stretch/>
        </p:blipFill>
        <p:spPr bwMode="auto">
          <a:xfrm>
            <a:off x="6174348" y="3657600"/>
            <a:ext cx="2664852" cy="3200400"/>
          </a:xfrm>
          <a:prstGeom prst="rect">
            <a:avLst/>
          </a:prstGeom>
          <a:ln w="19050">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594685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8887</TotalTime>
  <Words>1292</Words>
  <Application>Microsoft Office PowerPoint</Application>
  <PresentationFormat>On-screen Show (4:3)</PresentationFormat>
  <Paragraphs>116</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Oriel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Factors affect on safe vegetable consumption in vietnam.</dc:title>
  <dc:creator>Customer</dc:creator>
  <cp:lastModifiedBy>Admin</cp:lastModifiedBy>
  <cp:revision>541</cp:revision>
  <dcterms:created xsi:type="dcterms:W3CDTF">2006-08-16T00:00:00Z</dcterms:created>
  <dcterms:modified xsi:type="dcterms:W3CDTF">2017-11-14T02:25:25Z</dcterms:modified>
</cp:coreProperties>
</file>